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343" r:id="rId5"/>
    <p:sldId id="345" r:id="rId6"/>
    <p:sldId id="356" r:id="rId7"/>
    <p:sldId id="358" r:id="rId8"/>
    <p:sldId id="361" r:id="rId9"/>
    <p:sldId id="362" r:id="rId10"/>
    <p:sldId id="363" r:id="rId11"/>
    <p:sldId id="365" r:id="rId12"/>
    <p:sldId id="364" r:id="rId13"/>
    <p:sldId id="366" r:id="rId14"/>
    <p:sldId id="359" r:id="rId15"/>
    <p:sldId id="360" r:id="rId16"/>
    <p:sldId id="271" r:id="rId17"/>
    <p:sldId id="277" r:id="rId18"/>
    <p:sldId id="291" r:id="rId19"/>
    <p:sldId id="347" r:id="rId20"/>
    <p:sldId id="346" r:id="rId21"/>
    <p:sldId id="352" r:id="rId22"/>
    <p:sldId id="354" r:id="rId23"/>
    <p:sldId id="324" r:id="rId24"/>
    <p:sldId id="275" r:id="rId25"/>
    <p:sldId id="274" r:id="rId26"/>
    <p:sldId id="278" r:id="rId27"/>
    <p:sldId id="283" r:id="rId28"/>
    <p:sldId id="325" r:id="rId29"/>
    <p:sldId id="285" r:id="rId30"/>
    <p:sldId id="348" r:id="rId31"/>
    <p:sldId id="349" r:id="rId32"/>
    <p:sldId id="350" r:id="rId33"/>
    <p:sldId id="281" r:id="rId34"/>
    <p:sldId id="351" r:id="rId35"/>
    <p:sldId id="333" r:id="rId36"/>
  </p:sldIdLst>
  <p:sldSz cx="24387175" cy="13716000"/>
  <p:notesSz cx="7023100" cy="93091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C29"/>
    <a:srgbClr val="06385B"/>
    <a:srgbClr val="192632"/>
    <a:srgbClr val="2C4155"/>
    <a:srgbClr val="A8D709"/>
    <a:srgbClr val="DBDBDB"/>
    <a:srgbClr val="C3C3C3"/>
    <a:srgbClr val="383433"/>
    <a:srgbClr val="FABD30"/>
    <a:srgbClr val="BFCE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autoAdjust="0"/>
    <p:restoredTop sz="99361" autoAdjust="0"/>
  </p:normalViewPr>
  <p:slideViewPr>
    <p:cSldViewPr snapToObjects="1" showGuides="1">
      <p:cViewPr varScale="1">
        <p:scale>
          <a:sx n="36" d="100"/>
          <a:sy n="36" d="100"/>
        </p:scale>
        <p:origin x="618" y="90"/>
      </p:cViewPr>
      <p:guideLst>
        <p:guide orient="horz"/>
        <p:guide/>
      </p:guideLst>
    </p:cSldViewPr>
  </p:slid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0E31EDE-17CF-D746-B83B-FEE41F000DF3}" type="datetimeFigureOut">
              <a:rPr lang="en-US" smtClean="0"/>
              <a:t>4/26/2020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96A9F3C-04AF-8847-8AD8-CAC892C2E245}" type="datetimeFigureOut">
              <a:rPr lang="en-US" smtClean="0"/>
              <a:t>4/26/2020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HD_Cover_Option 1">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userDrawn="1"/>
        </p:nvPicPr>
        <p:blipFill>
          <a:blip r:embed="rId4"/>
          <a:stretch>
            <a:fillRect/>
          </a:stretch>
        </p:blipFill>
        <p:spPr>
          <a:xfrm>
            <a:off x="22898941" y="12023677"/>
            <a:ext cx="1105646" cy="1105646"/>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userDrawn="1"/>
        </p:nvPicPr>
        <p:blipFill>
          <a:blip r:embed="rId3"/>
          <a:stretch>
            <a:fillRect/>
          </a:stretch>
        </p:blipFill>
        <p:spPr>
          <a:xfrm>
            <a:off x="21718587" y="12055523"/>
            <a:ext cx="1114000" cy="1105645"/>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userDrawn="1"/>
        </p:nvPicPr>
        <p:blipFill>
          <a:blip r:embed="rId4"/>
          <a:stretch>
            <a:fillRect/>
          </a:stretch>
        </p:blipFill>
        <p:spPr>
          <a:xfrm>
            <a:off x="22898941" y="12039600"/>
            <a:ext cx="1105646" cy="1105646"/>
          </a:xfrm>
          <a:prstGeom prst="rect">
            <a:avLst/>
          </a:prstGeom>
        </p:spPr>
      </p:pic>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0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9"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a:p>
        </p:txBody>
      </p:sp>
      <p:sp>
        <p:nvSpPr>
          <p:cNvPr id="6"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7"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presetID="59" presetClass="entr"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vl1pPr>
          </a:lstStyle>
          <a:p>
            <a:endParaRPr lang="en-US"/>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2"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659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19" name="Picture Placeholder 13"/>
          <p:cNvSpPr>
            <a:spLocks noGrp="1"/>
          </p:cNvSpPr>
          <p:nvPr>
            <p:ph type="pic" sz="quarter" idx="11" hasCustomPrompt="1"/>
          </p:nvPr>
        </p:nvSpPr>
        <p:spPr>
          <a:xfrm>
            <a:off x="7353480" y="2738987"/>
            <a:ext cx="4635425" cy="4630587"/>
          </a:xfrm>
          <a:effectLst/>
        </p:spPr>
        <p:txBody>
          <a:bodyPr rtlCol="0">
            <a:normAutofit/>
          </a:bodyPr>
          <a:lstStyle>
            <a:lvl1pPr marL="0" indent="0">
              <a:buNone/>
              <a:defRPr sz="4400">
                <a:ln>
                  <a:noFill/>
                </a:ln>
                <a:solidFill>
                  <a:schemeClr val="bg1">
                    <a:lumMod val="85000"/>
                  </a:schemeClr>
                </a:solidFill>
              </a:defRPr>
            </a:lvl1pPr>
          </a:lstStyle>
          <a:p>
            <a:pPr lvl="0"/>
            <a:r>
              <a:rPr lang="en-US" sz="26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15"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6"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presetID="59" presetClass="entr"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13630"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319943"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464480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13630"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319943"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464480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2311233"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4644806"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6969669"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2311233"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4644806"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6969669"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696644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30001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3630" y="77574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696644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30001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3630" y="100799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9291304"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9291304"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27"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28"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14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541451"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875024"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519988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541451"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875024"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519988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14504820"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16838394"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19163256"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14504820"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16838394"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19163256"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752152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85509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2179958"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752152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85509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2179958"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21484892"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21484892"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5" name="Text Placeholder 10"/>
          <p:cNvSpPr>
            <a:spLocks noGrp="1"/>
          </p:cNvSpPr>
          <p:nvPr>
            <p:ph type="body" sz="quarter" idx="13"/>
          </p:nvPr>
        </p:nvSpPr>
        <p:spPr>
          <a:xfrm>
            <a:off x="458787" y="340660"/>
            <a:ext cx="19429396" cy="1462152"/>
          </a:xfrm>
        </p:spPr>
        <p:txBody>
          <a:bodyPr>
            <a:noAutofit/>
          </a:bodyPr>
          <a:lstStyle>
            <a:lvl1pPr>
              <a:defRPr sz="6400">
                <a:solidFill>
                  <a:schemeClr val="bg2"/>
                </a:solidFill>
                <a:latin typeface="Raleway ExtraBold"/>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36" name="Text Placeholder 18"/>
          <p:cNvSpPr>
            <a:spLocks noGrp="1"/>
          </p:cNvSpPr>
          <p:nvPr>
            <p:ph type="body" sz="quarter" idx="14"/>
          </p:nvPr>
        </p:nvSpPr>
        <p:spPr>
          <a:xfrm>
            <a:off x="458788" y="1371600"/>
            <a:ext cx="19429298" cy="778933"/>
          </a:xfrm>
        </p:spPr>
        <p:txBody>
          <a:bodyPr>
            <a:noAutofit/>
          </a:bodyPr>
          <a:lstStyle>
            <a:lvl1pPr>
              <a:defRPr sz="290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1363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HD_Cover_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userDrawn="1"/>
        </p:nvPicPr>
        <p:blipFill>
          <a:blip r:embed="rId4"/>
          <a:stretch>
            <a:fillRect/>
          </a:stretch>
        </p:blipFill>
        <p:spPr>
          <a:xfrm>
            <a:off x="22898941" y="12023677"/>
            <a:ext cx="1105646" cy="1105646"/>
          </a:xfrm>
          <a:prstGeom prst="rect">
            <a:avLst/>
          </a:prstGeom>
        </p:spPr>
      </p:pic>
    </p:spTree>
    <p:extLst>
      <p:ext uri="{BB962C8B-B14F-4D97-AF65-F5344CB8AC3E}">
        <p14:creationId xmlns:p14="http://schemas.microsoft.com/office/powerpoint/2010/main" val="36604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B4B5740D-CE7A-4F41-BBAA-B5E03476C17A}"/>
              </a:ext>
            </a:extLst>
          </p:cNvPr>
          <p:cNvSpPr/>
          <p:nvPr userDrawn="1"/>
        </p:nvSpPr>
        <p:spPr>
          <a:xfrm>
            <a:off x="16459873" y="11506539"/>
            <a:ext cx="7467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D5B8FD-1C49-42AB-ADE9-68AF61F204B4}"/>
              </a:ext>
            </a:extLst>
          </p:cNvPr>
          <p:cNvPicPr>
            <a:picLocks noChangeAspect="1"/>
          </p:cNvPicPr>
          <p:nvPr userDrawn="1"/>
        </p:nvPicPr>
        <p:blipFill>
          <a:blip r:embed="rId3"/>
          <a:stretch>
            <a:fillRect/>
          </a:stretch>
        </p:blipFill>
        <p:spPr>
          <a:xfrm>
            <a:off x="17756187" y="11709657"/>
            <a:ext cx="6171286" cy="1574964"/>
          </a:xfrm>
          <a:prstGeom prst="rect">
            <a:avLst/>
          </a:prstGeom>
        </p:spPr>
      </p:pic>
    </p:spTree>
    <p:extLst>
      <p:ext uri="{BB962C8B-B14F-4D97-AF65-F5344CB8AC3E}">
        <p14:creationId xmlns:p14="http://schemas.microsoft.com/office/powerpoint/2010/main" val="11681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969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5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8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09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23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29" y="228600"/>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a:solidFill>
                  <a:schemeClr val="tx1">
                    <a:tint val="75000"/>
                  </a:schemeClr>
                </a:solidFill>
              </a:defRPr>
            </a:lvl1pPr>
          </a:lstStyle>
          <a:p>
            <a:fld id="{9DF686B8-C880-FF40-96DC-14FF2413C34E}" type="slidenum">
              <a:rPr lang="en-US" smtClean="0"/>
              <a:t>‹#›</a:t>
            </a:fld>
            <a:endParaRPr lang="en-US"/>
          </a:p>
        </p:txBody>
      </p:sp>
      <p:pic>
        <p:nvPicPr>
          <p:cNvPr id="7" name="Picture 6"/>
          <p:cNvPicPr>
            <a:picLocks noChangeAspect="1"/>
          </p:cNvPicPr>
          <p:nvPr userDrawn="1"/>
        </p:nvPicPr>
        <p:blipFill rotWithShape="1">
          <a:blip r:embed="rId22">
            <a:extLst>
              <a:ext uri="{28A0092B-C50C-407E-A947-70E740481C1C}">
                <a14:useLocalDpi xmlns:a14="http://schemas.microsoft.com/office/drawing/2010/main" val="0"/>
              </a:ext>
            </a:extLst>
          </a:blip>
          <a:srcRect b="81668"/>
          <a:stretch/>
        </p:blipFill>
        <p:spPr>
          <a:xfrm>
            <a:off x="1587" y="0"/>
            <a:ext cx="24385588" cy="2514600"/>
          </a:xfrm>
          <a:prstGeom prst="rect">
            <a:avLst/>
          </a:prstGeom>
        </p:spPr>
      </p:pic>
      <p:sp>
        <p:nvSpPr>
          <p:cNvPr id="8" name="Rectangle 7">
            <a:extLst>
              <a:ext uri="{FF2B5EF4-FFF2-40B4-BE49-F238E27FC236}">
                <a16:creationId xmlns:a16="http://schemas.microsoft.com/office/drawing/2014/main" id="{05F59DED-545B-4171-9505-32DFA046F002}"/>
              </a:ext>
            </a:extLst>
          </p:cNvPr>
          <p:cNvSpPr/>
          <p:nvPr userDrawn="1"/>
        </p:nvSpPr>
        <p:spPr>
          <a:xfrm>
            <a:off x="16900524" y="171450"/>
            <a:ext cx="7239000" cy="2057400"/>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CAF697-855D-4062-9B48-608D133C347B}"/>
              </a:ext>
            </a:extLst>
          </p:cNvPr>
          <p:cNvPicPr>
            <a:picLocks noChangeAspect="1"/>
          </p:cNvPicPr>
          <p:nvPr userDrawn="1"/>
        </p:nvPicPr>
        <p:blipFill>
          <a:blip r:embed="rId23"/>
          <a:stretch>
            <a:fillRect/>
          </a:stretch>
        </p:blipFill>
        <p:spPr>
          <a:xfrm>
            <a:off x="17719674" y="437396"/>
            <a:ext cx="6421437" cy="1638804"/>
          </a:xfrm>
          <a:prstGeom prst="rect">
            <a:avLst/>
          </a:prstGeom>
        </p:spPr>
      </p:pic>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8" r:id="rId3"/>
    <p:sldLayoutId id="2147483682" r:id="rId4"/>
    <p:sldLayoutId id="2147483684" r:id="rId5"/>
    <p:sldLayoutId id="2147483681" r:id="rId6"/>
    <p:sldLayoutId id="2147483683" r:id="rId7"/>
    <p:sldLayoutId id="2147483685" r:id="rId8"/>
    <p:sldLayoutId id="2147483686" r:id="rId9"/>
    <p:sldLayoutId id="2147483687" r:id="rId10"/>
    <p:sldLayoutId id="2147483661" r:id="rId11"/>
    <p:sldLayoutId id="2147483650" r:id="rId12"/>
    <p:sldLayoutId id="2147483662" r:id="rId13"/>
    <p:sldLayoutId id="2147483663" r:id="rId14"/>
    <p:sldLayoutId id="2147483669" r:id="rId15"/>
    <p:sldLayoutId id="2147483667" r:id="rId16"/>
    <p:sldLayoutId id="2147483666" r:id="rId17"/>
    <p:sldLayoutId id="2147483665" r:id="rId18"/>
    <p:sldLayoutId id="2147483678" r:id="rId19"/>
    <p:sldLayoutId id="2147483679" r:id="rId2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p:titleStyle>
    <p:body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usa.streetsblog.org/2011/06/14/how-seniors-get-stuck-at-home-with-no-transit-options/" TargetMode="External"/><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mymedicarematters.org/AboutMedicare/"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cid:image003.jpg@01D60F3E.3FAC8C30" TargetMode="External"/><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0" y="0"/>
            <a:ext cx="24385588" cy="13716893"/>
          </a:xfrm>
          <a:prstGeom prst="rect">
            <a:avLst/>
          </a:prstGeom>
        </p:spPr>
      </p:pic>
      <p:pic>
        <p:nvPicPr>
          <p:cNvPr id="9" name="Picture 8">
            <a:extLst>
              <a:ext uri="{FF2B5EF4-FFF2-40B4-BE49-F238E27FC236}">
                <a16:creationId xmlns:a16="http://schemas.microsoft.com/office/drawing/2014/main" id="{7F609449-7C31-4ABA-910D-4A3FF22BCAF4}"/>
              </a:ext>
            </a:extLst>
          </p:cNvPr>
          <p:cNvPicPr>
            <a:picLocks noChangeAspect="1"/>
          </p:cNvPicPr>
          <p:nvPr/>
        </p:nvPicPr>
        <p:blipFill>
          <a:blip r:embed="rId5"/>
          <a:stretch>
            <a:fillRect/>
          </a:stretch>
        </p:blipFill>
        <p:spPr>
          <a:xfrm>
            <a:off x="21718587" y="12039600"/>
            <a:ext cx="1114000" cy="1105645"/>
          </a:xfrm>
          <a:prstGeom prst="rect">
            <a:avLst/>
          </a:prstGeom>
        </p:spPr>
      </p:pic>
      <p:pic>
        <p:nvPicPr>
          <p:cNvPr id="10" name="Picture 9">
            <a:extLst>
              <a:ext uri="{FF2B5EF4-FFF2-40B4-BE49-F238E27FC236}">
                <a16:creationId xmlns:a16="http://schemas.microsoft.com/office/drawing/2014/main" id="{19BCF5EB-C943-4D53-88BD-30A96CC93043}"/>
              </a:ext>
            </a:extLst>
          </p:cNvPr>
          <p:cNvPicPr>
            <a:picLocks noChangeAspect="1"/>
          </p:cNvPicPr>
          <p:nvPr/>
        </p:nvPicPr>
        <p:blipFill>
          <a:blip r:embed="rId6"/>
          <a:stretch>
            <a:fillRect/>
          </a:stretch>
        </p:blipFill>
        <p:spPr>
          <a:xfrm>
            <a:off x="22898941" y="12023677"/>
            <a:ext cx="1105646" cy="1105646"/>
          </a:xfrm>
          <a:prstGeom prst="rect">
            <a:avLst/>
          </a:prstGeom>
        </p:spPr>
      </p:pic>
      <p:pic>
        <p:nvPicPr>
          <p:cNvPr id="6" name="Care Connection Overview">
            <a:hlinkClick r:id="" action="ppaction://media"/>
            <a:extLst>
              <a:ext uri="{FF2B5EF4-FFF2-40B4-BE49-F238E27FC236}">
                <a16:creationId xmlns:a16="http://schemas.microsoft.com/office/drawing/2014/main" id="{B7B6DF73-14EF-4216-A7A9-133E0203D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98941" y="482768"/>
            <a:ext cx="609600" cy="609600"/>
          </a:xfrm>
          <a:prstGeom prst="rect">
            <a:avLst/>
          </a:prstGeom>
        </p:spPr>
      </p:pic>
    </p:spTree>
    <p:extLst>
      <p:ext uri="{BB962C8B-B14F-4D97-AF65-F5344CB8AC3E}">
        <p14:creationId xmlns:p14="http://schemas.microsoft.com/office/powerpoint/2010/main" val="1878264744"/>
      </p:ext>
    </p:extLst>
  </p:cSld>
  <p:clrMapOvr>
    <a:masterClrMapping/>
  </p:clrMapOvr>
  <mc:AlternateContent xmlns:mc="http://schemas.openxmlformats.org/markup-compatibility/2006">
    <mc:Choice xmlns:p14="http://schemas.microsoft.com/office/powerpoint/2010/main" Requires="p14">
      <p:transition spd="med" p14:dur="700" advTm="9985">
        <p:fade/>
      </p:transition>
    </mc:Choice>
    <mc:Fallback>
      <p:transition spd="med" advTm="9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F19B-F155-48EA-BE9F-EE9E9EA22DD8}"/>
              </a:ext>
            </a:extLst>
          </p:cNvPr>
          <p:cNvSpPr>
            <a:spLocks noGrp="1"/>
          </p:cNvSpPr>
          <p:nvPr>
            <p:ph type="title"/>
          </p:nvPr>
        </p:nvSpPr>
        <p:spPr>
          <a:xfrm>
            <a:off x="329245" y="457200"/>
            <a:ext cx="21948458" cy="2286000"/>
          </a:xfrm>
        </p:spPr>
        <p:txBody>
          <a:bodyPr/>
          <a:lstStyle/>
          <a:p>
            <a:r>
              <a:rPr lang="en-US" dirty="0"/>
              <a:t>Tanesha Roberts</a:t>
            </a:r>
          </a:p>
        </p:txBody>
      </p:sp>
      <p:pic>
        <p:nvPicPr>
          <p:cNvPr id="4" name="Picture 3">
            <a:extLst>
              <a:ext uri="{FF2B5EF4-FFF2-40B4-BE49-F238E27FC236}">
                <a16:creationId xmlns:a16="http://schemas.microsoft.com/office/drawing/2014/main" id="{4C9F7E4A-0EBA-4942-B669-DC55958B4CB7}"/>
              </a:ext>
            </a:extLst>
          </p:cNvPr>
          <p:cNvPicPr>
            <a:picLocks noChangeAspect="1"/>
          </p:cNvPicPr>
          <p:nvPr/>
        </p:nvPicPr>
        <p:blipFill>
          <a:blip r:embed="rId2"/>
          <a:stretch>
            <a:fillRect/>
          </a:stretch>
        </p:blipFill>
        <p:spPr>
          <a:xfrm rot="5400000">
            <a:off x="-36513" y="2933702"/>
            <a:ext cx="7010400" cy="6172200"/>
          </a:xfrm>
          <a:prstGeom prst="rect">
            <a:avLst/>
          </a:prstGeom>
        </p:spPr>
      </p:pic>
      <p:sp>
        <p:nvSpPr>
          <p:cNvPr id="5" name="TextBox 4">
            <a:extLst>
              <a:ext uri="{FF2B5EF4-FFF2-40B4-BE49-F238E27FC236}">
                <a16:creationId xmlns:a16="http://schemas.microsoft.com/office/drawing/2014/main" id="{04EA6651-6FD3-4AA9-A2EF-079A73D5FE3D}"/>
              </a:ext>
            </a:extLst>
          </p:cNvPr>
          <p:cNvSpPr txBox="1"/>
          <p:nvPr/>
        </p:nvSpPr>
        <p:spPr>
          <a:xfrm>
            <a:off x="6859587" y="4911805"/>
            <a:ext cx="6988003" cy="1107996"/>
          </a:xfrm>
          <a:prstGeom prst="rect">
            <a:avLst/>
          </a:prstGeom>
          <a:noFill/>
        </p:spPr>
        <p:txBody>
          <a:bodyPr wrap="none" rtlCol="0">
            <a:spAutoFit/>
          </a:bodyPr>
          <a:lstStyle/>
          <a:p>
            <a:r>
              <a:rPr lang="en-US" sz="6600" b="1" dirty="0">
                <a:solidFill>
                  <a:schemeClr val="bg1"/>
                </a:solidFill>
              </a:rPr>
              <a:t>Benefits Counselor </a:t>
            </a:r>
          </a:p>
        </p:txBody>
      </p:sp>
      <p:sp>
        <p:nvSpPr>
          <p:cNvPr id="3" name="Rectangle 2">
            <a:extLst>
              <a:ext uri="{FF2B5EF4-FFF2-40B4-BE49-F238E27FC236}">
                <a16:creationId xmlns:a16="http://schemas.microsoft.com/office/drawing/2014/main" id="{54A46B40-7ABB-4B9A-ACCF-C6FD055048FD}"/>
              </a:ext>
            </a:extLst>
          </p:cNvPr>
          <p:cNvSpPr/>
          <p:nvPr/>
        </p:nvSpPr>
        <p:spPr>
          <a:xfrm>
            <a:off x="6984362" y="6019801"/>
            <a:ext cx="8638225" cy="523220"/>
          </a:xfrm>
          <a:prstGeom prst="rect">
            <a:avLst/>
          </a:prstGeom>
        </p:spPr>
        <p:txBody>
          <a:bodyPr wrap="square">
            <a:spAutoFit/>
          </a:bodyPr>
          <a:lstStyle/>
          <a:p>
            <a:r>
              <a:rPr lang="es-PR" sz="2800" b="1" dirty="0">
                <a:solidFill>
                  <a:schemeClr val="bg1"/>
                </a:solidFill>
              </a:rPr>
              <a:t>Consejera de Beneficios</a:t>
            </a:r>
          </a:p>
        </p:txBody>
      </p:sp>
    </p:spTree>
    <p:extLst>
      <p:ext uri="{BB962C8B-B14F-4D97-AF65-F5344CB8AC3E}">
        <p14:creationId xmlns:p14="http://schemas.microsoft.com/office/powerpoint/2010/main" val="3130030794"/>
      </p:ext>
    </p:extLst>
  </p:cSld>
  <p:clrMapOvr>
    <a:masterClrMapping/>
  </p:clrMapOvr>
  <mc:AlternateContent xmlns:mc="http://schemas.openxmlformats.org/markup-compatibility/2006">
    <mc:Choice xmlns:p14="http://schemas.microsoft.com/office/powerpoint/2010/main" Requires="p14">
      <p:transition spd="med" p14:dur="700" advTm="2963">
        <p:fade/>
      </p:transition>
    </mc:Choice>
    <mc:Fallback>
      <p:transition spd="med" advTm="296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C1F4-6C86-4168-BCAA-7D79056B2705}"/>
              </a:ext>
            </a:extLst>
          </p:cNvPr>
          <p:cNvSpPr>
            <a:spLocks noGrp="1"/>
          </p:cNvSpPr>
          <p:nvPr>
            <p:ph type="title"/>
          </p:nvPr>
        </p:nvSpPr>
        <p:spPr>
          <a:xfrm>
            <a:off x="458787" y="533400"/>
            <a:ext cx="21948458" cy="2286000"/>
          </a:xfrm>
        </p:spPr>
        <p:txBody>
          <a:bodyPr/>
          <a:lstStyle/>
          <a:p>
            <a:r>
              <a:rPr lang="en-US" dirty="0"/>
              <a:t>Adeleke Stamps </a:t>
            </a:r>
          </a:p>
        </p:txBody>
      </p:sp>
      <p:pic>
        <p:nvPicPr>
          <p:cNvPr id="4" name="Picture 3">
            <a:extLst>
              <a:ext uri="{FF2B5EF4-FFF2-40B4-BE49-F238E27FC236}">
                <a16:creationId xmlns:a16="http://schemas.microsoft.com/office/drawing/2014/main" id="{D86E15DC-807A-489E-AC40-E291C2C2724E}"/>
              </a:ext>
            </a:extLst>
          </p:cNvPr>
          <p:cNvPicPr>
            <a:picLocks noChangeAspect="1"/>
          </p:cNvPicPr>
          <p:nvPr/>
        </p:nvPicPr>
        <p:blipFill>
          <a:blip r:embed="rId2"/>
          <a:stretch>
            <a:fillRect/>
          </a:stretch>
        </p:blipFill>
        <p:spPr>
          <a:xfrm>
            <a:off x="458787" y="2528047"/>
            <a:ext cx="6267596" cy="5648762"/>
          </a:xfrm>
          <a:prstGeom prst="rect">
            <a:avLst/>
          </a:prstGeom>
        </p:spPr>
      </p:pic>
      <p:sp>
        <p:nvSpPr>
          <p:cNvPr id="6" name="Rectangle 5">
            <a:extLst>
              <a:ext uri="{FF2B5EF4-FFF2-40B4-BE49-F238E27FC236}">
                <a16:creationId xmlns:a16="http://schemas.microsoft.com/office/drawing/2014/main" id="{7BC62C48-0C52-4887-84B6-039BBA439B18}"/>
              </a:ext>
            </a:extLst>
          </p:cNvPr>
          <p:cNvSpPr/>
          <p:nvPr/>
        </p:nvSpPr>
        <p:spPr>
          <a:xfrm>
            <a:off x="7240587" y="4336765"/>
            <a:ext cx="12192000" cy="1015663"/>
          </a:xfrm>
          <a:prstGeom prst="rect">
            <a:avLst/>
          </a:prstGeom>
        </p:spPr>
        <p:txBody>
          <a:bodyPr>
            <a:spAutoFit/>
          </a:bodyPr>
          <a:lstStyle/>
          <a:p>
            <a:r>
              <a:rPr lang="en-US" sz="6000" b="1" dirty="0">
                <a:solidFill>
                  <a:schemeClr val="bg1"/>
                </a:solidFill>
              </a:rPr>
              <a:t>Administrative Coordinator </a:t>
            </a:r>
          </a:p>
        </p:txBody>
      </p:sp>
      <p:sp>
        <p:nvSpPr>
          <p:cNvPr id="3" name="Rectangle 2">
            <a:extLst>
              <a:ext uri="{FF2B5EF4-FFF2-40B4-BE49-F238E27FC236}">
                <a16:creationId xmlns:a16="http://schemas.microsoft.com/office/drawing/2014/main" id="{DD8D4C7C-705C-4AA5-9395-56EDDE764415}"/>
              </a:ext>
            </a:extLst>
          </p:cNvPr>
          <p:cNvSpPr/>
          <p:nvPr/>
        </p:nvSpPr>
        <p:spPr>
          <a:xfrm>
            <a:off x="7240587" y="5374334"/>
            <a:ext cx="10210800" cy="646331"/>
          </a:xfrm>
          <a:prstGeom prst="rect">
            <a:avLst/>
          </a:prstGeom>
        </p:spPr>
        <p:txBody>
          <a:bodyPr wrap="square">
            <a:spAutoFit/>
          </a:bodyPr>
          <a:lstStyle/>
          <a:p>
            <a:r>
              <a:rPr lang="es-PR" sz="3600" b="1" dirty="0">
                <a:solidFill>
                  <a:schemeClr val="bg1"/>
                </a:solidFill>
              </a:rPr>
              <a:t>Coordinadora Administrativa</a:t>
            </a:r>
          </a:p>
        </p:txBody>
      </p:sp>
    </p:spTree>
    <p:extLst>
      <p:ext uri="{BB962C8B-B14F-4D97-AF65-F5344CB8AC3E}">
        <p14:creationId xmlns:p14="http://schemas.microsoft.com/office/powerpoint/2010/main" val="189091149"/>
      </p:ext>
    </p:extLst>
  </p:cSld>
  <p:clrMapOvr>
    <a:masterClrMapping/>
  </p:clrMapOvr>
  <mc:AlternateContent xmlns:mc="http://schemas.openxmlformats.org/markup-compatibility/2006">
    <mc:Choice xmlns:p14="http://schemas.microsoft.com/office/powerpoint/2010/main" Requires="p14">
      <p:transition spd="med" p14:dur="700" advTm="3129">
        <p:fade/>
      </p:transition>
    </mc:Choice>
    <mc:Fallback>
      <p:transition spd="med" advTm="312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FD06-3087-4629-B528-ACE37D817843}"/>
              </a:ext>
            </a:extLst>
          </p:cNvPr>
          <p:cNvSpPr>
            <a:spLocks noGrp="1"/>
          </p:cNvSpPr>
          <p:nvPr>
            <p:ph type="title"/>
          </p:nvPr>
        </p:nvSpPr>
        <p:spPr>
          <a:xfrm>
            <a:off x="230185" y="457200"/>
            <a:ext cx="21948458" cy="2286000"/>
          </a:xfrm>
        </p:spPr>
        <p:txBody>
          <a:bodyPr/>
          <a:lstStyle/>
          <a:p>
            <a:r>
              <a:rPr lang="en-US" dirty="0"/>
              <a:t>Arisbel Vargas</a:t>
            </a:r>
          </a:p>
        </p:txBody>
      </p:sp>
      <p:pic>
        <p:nvPicPr>
          <p:cNvPr id="6" name="Picture 5">
            <a:extLst>
              <a:ext uri="{FF2B5EF4-FFF2-40B4-BE49-F238E27FC236}">
                <a16:creationId xmlns:a16="http://schemas.microsoft.com/office/drawing/2014/main" id="{D602EE4A-668E-4792-8713-D0238F8678BD}"/>
              </a:ext>
            </a:extLst>
          </p:cNvPr>
          <p:cNvPicPr>
            <a:picLocks noChangeAspect="1"/>
          </p:cNvPicPr>
          <p:nvPr/>
        </p:nvPicPr>
        <p:blipFill>
          <a:blip r:embed="rId2"/>
          <a:stretch>
            <a:fillRect/>
          </a:stretch>
        </p:blipFill>
        <p:spPr>
          <a:xfrm rot="5400000">
            <a:off x="-240833" y="2833219"/>
            <a:ext cx="7010400" cy="6068363"/>
          </a:xfrm>
          <a:prstGeom prst="rect">
            <a:avLst/>
          </a:prstGeom>
        </p:spPr>
      </p:pic>
      <p:sp>
        <p:nvSpPr>
          <p:cNvPr id="7" name="Rectangle 6">
            <a:extLst>
              <a:ext uri="{FF2B5EF4-FFF2-40B4-BE49-F238E27FC236}">
                <a16:creationId xmlns:a16="http://schemas.microsoft.com/office/drawing/2014/main" id="{DEF2E97C-DAAF-423E-AB50-8CCE44B7A5F2}"/>
              </a:ext>
            </a:extLst>
          </p:cNvPr>
          <p:cNvSpPr/>
          <p:nvPr/>
        </p:nvSpPr>
        <p:spPr>
          <a:xfrm>
            <a:off x="6478587" y="4675055"/>
            <a:ext cx="15773400" cy="1723549"/>
          </a:xfrm>
          <a:prstGeom prst="rect">
            <a:avLst/>
          </a:prstGeom>
        </p:spPr>
        <p:txBody>
          <a:bodyPr wrap="square">
            <a:spAutoFit/>
          </a:bodyPr>
          <a:lstStyle/>
          <a:p>
            <a:pPr>
              <a:lnSpc>
                <a:spcPct val="114000"/>
              </a:lnSpc>
              <a:spcAft>
                <a:spcPts val="900"/>
              </a:spcAft>
            </a:pPr>
            <a:r>
              <a:rPr lang="en-US" sz="6000" b="1" kern="1400" dirty="0">
                <a:solidFill>
                  <a:schemeClr val="bg1"/>
                </a:solidFill>
                <a:latin typeface="+mj-lt"/>
              </a:rPr>
              <a:t>Information and Referral Specialist</a:t>
            </a:r>
            <a:endParaRPr lang="en-US" sz="6000" kern="1400" dirty="0">
              <a:solidFill>
                <a:schemeClr val="bg1"/>
              </a:solidFill>
              <a:latin typeface="+mj-lt"/>
            </a:endParaRPr>
          </a:p>
          <a:p>
            <a:pPr>
              <a:lnSpc>
                <a:spcPct val="114000"/>
              </a:lnSpc>
              <a:spcAft>
                <a:spcPts val="900"/>
              </a:spcAft>
            </a:pPr>
            <a:r>
              <a:rPr lang="es-PR" sz="2800" b="1" kern="1400" dirty="0">
                <a:solidFill>
                  <a:schemeClr val="bg1"/>
                </a:solidFill>
                <a:latin typeface="Calibri" panose="020F0502020204030204" pitchFamily="34" charset="0"/>
                <a:cs typeface="Calibri" panose="020F0502020204030204" pitchFamily="34" charset="0"/>
              </a:rPr>
              <a:t>Especialista en Información y Referidos</a:t>
            </a:r>
            <a:endParaRPr lang="en-US" sz="2800" b="1" kern="1400" dirty="0">
              <a:ln>
                <a:noFill/>
              </a:ln>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36657"/>
      </p:ext>
    </p:extLst>
  </p:cSld>
  <p:clrMapOvr>
    <a:masterClrMapping/>
  </p:clrMapOvr>
  <mc:AlternateContent xmlns:mc="http://schemas.openxmlformats.org/markup-compatibility/2006">
    <mc:Choice xmlns:p14="http://schemas.microsoft.com/office/powerpoint/2010/main" Requires="p14">
      <p:transition spd="med" p14:dur="700" advTm="5140">
        <p:fade/>
      </p:transition>
    </mc:Choice>
    <mc:Fallback>
      <p:transition spd="med" advTm="514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82587" y="2663285"/>
            <a:ext cx="7751063" cy="1157634"/>
          </a:xfrm>
        </p:spPr>
        <p:txBody>
          <a:bodyPr/>
          <a:lstStyle/>
          <a:p>
            <a:r>
              <a:rPr lang="en-US" sz="4400" dirty="0"/>
              <a:t>ADRC Overview</a:t>
            </a:r>
          </a:p>
        </p:txBody>
      </p:sp>
      <p:sp>
        <p:nvSpPr>
          <p:cNvPr id="3" name="Slide Number Placeholder 2"/>
          <p:cNvSpPr>
            <a:spLocks noGrp="1"/>
          </p:cNvSpPr>
          <p:nvPr>
            <p:ph type="sldNum" sz="quarter" idx="4294967295"/>
          </p:nvPr>
        </p:nvSpPr>
        <p:spPr>
          <a:xfrm>
            <a:off x="23321963" y="712788"/>
            <a:ext cx="1065212" cy="730250"/>
          </a:xfrm>
        </p:spPr>
        <p:txBody>
          <a:bodyPr/>
          <a:lstStyle/>
          <a:p>
            <a:fld id="{9DF686B8-C880-FF40-96DC-14FF2413C34E}" type="slidenum">
              <a:rPr lang="en-US" smtClean="0"/>
              <a:pPr/>
              <a:t>13</a:t>
            </a:fld>
            <a:endParaRPr lang="en-US" dirty="0"/>
          </a:p>
        </p:txBody>
      </p:sp>
      <p:sp>
        <p:nvSpPr>
          <p:cNvPr id="7" name="Rectangle 6">
            <a:extLst>
              <a:ext uri="{FF2B5EF4-FFF2-40B4-BE49-F238E27FC236}">
                <a16:creationId xmlns:a16="http://schemas.microsoft.com/office/drawing/2014/main" id="{D1E8AF9A-9FF8-4710-86E1-435C0358A62A}"/>
              </a:ext>
            </a:extLst>
          </p:cNvPr>
          <p:cNvSpPr/>
          <p:nvPr/>
        </p:nvSpPr>
        <p:spPr>
          <a:xfrm rot="10800000" flipV="1">
            <a:off x="12193587" y="2663285"/>
            <a:ext cx="8685212" cy="830997"/>
          </a:xfrm>
          <a:prstGeom prst="rect">
            <a:avLst/>
          </a:prstGeom>
        </p:spPr>
        <p:txBody>
          <a:bodyPr wrap="square">
            <a:spAutoFit/>
          </a:bodyPr>
          <a:lstStyle/>
          <a:p>
            <a:r>
              <a:rPr lang="en-US" b="1" dirty="0">
                <a:solidFill>
                  <a:schemeClr val="bg2"/>
                </a:solidFill>
              </a:rPr>
              <a:t>Descripción General de ADRC </a:t>
            </a:r>
            <a:endParaRPr lang="en-US" dirty="0">
              <a:solidFill>
                <a:schemeClr val="bg2"/>
              </a:solidFill>
            </a:endParaRPr>
          </a:p>
        </p:txBody>
      </p:sp>
      <p:sp>
        <p:nvSpPr>
          <p:cNvPr id="13" name="Rectangle 12">
            <a:extLst>
              <a:ext uri="{FF2B5EF4-FFF2-40B4-BE49-F238E27FC236}">
                <a16:creationId xmlns:a16="http://schemas.microsoft.com/office/drawing/2014/main" id="{14AFAE2B-CAA5-4896-8208-F298F79CC57C}"/>
              </a:ext>
            </a:extLst>
          </p:cNvPr>
          <p:cNvSpPr/>
          <p:nvPr/>
        </p:nvSpPr>
        <p:spPr>
          <a:xfrm>
            <a:off x="553403" y="3621556"/>
            <a:ext cx="11335384" cy="784830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rPr>
              <a:t>Aging and Disability Resource Centers (ADRCs) seek to address the frustrations many older adults, people with disabilities, and family members experience when trying to learn about and access long-term services and supports (LTSS).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rPr>
              <a:t>ADRCs raise visibility about the full range of available options; provide objective information, advice, counseling and assistance; empower people to make informed decisions about their long-term services and supports; and help people access public and private programs. ADRCs provide unbiased, reliable information and counseling to people with all levels of income.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rPr>
              <a:t>ADRCs are an important part of the No Wrong Door system model. A collaboration between the Administration for Community Living, the Centers for Medicare &amp; Medicaid Services, and the Veterans Health Administration, the NWD initiative supports states working to streamline access to long-term services and supports for older adults, people with disabilities, and their families.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j-lt"/>
              </a:rPr>
              <a:t>Finding the right services can be daunting for individuals and their family members. The current LTSS system involves numerous funding streams, and administered by multiple federal, state, and local agencies. These agencies use complex, fragmented, and often duplicative intake, assessment, and eligibility processes. There are growing options for services and supports in home, residential, and institutional settings</a:t>
            </a:r>
            <a:r>
              <a:rPr kumimoji="0" lang="en-US" sz="2400" b="0" i="0" u="none" strike="noStrike" kern="0" cap="none" spc="0" normalizeH="0" baseline="0" noProof="0" dirty="0">
                <a:ln>
                  <a:noFill/>
                </a:ln>
                <a:solidFill>
                  <a:prstClr val="black"/>
                </a:solidFill>
                <a:effectLst/>
                <a:uLnTx/>
                <a:uFillTx/>
              </a:rPr>
              <a:t>. </a:t>
            </a:r>
          </a:p>
        </p:txBody>
      </p:sp>
      <p:sp>
        <p:nvSpPr>
          <p:cNvPr id="14" name="Rectangle 13">
            <a:extLst>
              <a:ext uri="{FF2B5EF4-FFF2-40B4-BE49-F238E27FC236}">
                <a16:creationId xmlns:a16="http://schemas.microsoft.com/office/drawing/2014/main" id="{75D169CA-F7FF-4282-88A7-018546B80B60}"/>
              </a:ext>
            </a:extLst>
          </p:cNvPr>
          <p:cNvSpPr/>
          <p:nvPr/>
        </p:nvSpPr>
        <p:spPr>
          <a:xfrm>
            <a:off x="12053756" y="3621556"/>
            <a:ext cx="12192000" cy="8586966"/>
          </a:xfrm>
          <a:prstGeom prst="rect">
            <a:avLst/>
          </a:prstGeom>
        </p:spPr>
        <p:txBody>
          <a:bodyPr>
            <a:spAutoFit/>
          </a:bodyPr>
          <a:lstStyle/>
          <a:p>
            <a:pPr lvl="0" defTabSz="914400"/>
            <a:r>
              <a:rPr lang="es-ES" sz="2400" dirty="0">
                <a:solidFill>
                  <a:prstClr val="black"/>
                </a:solidFill>
                <a:latin typeface="Calibri Light" panose="020F0302020204030204"/>
              </a:rPr>
              <a:t>Los Centros de Recursos sobre Envejecimiento y Discapacidad (ADRC, por sus siglas en inglés) buscan abordar las frustraciones que experimentan muchos adultos mayores, personas con discapacidades y miembros de la familia cuando intentan conocer y acceder a servicios y apoyos a largo plazo (LTSS).</a:t>
            </a:r>
          </a:p>
          <a:p>
            <a:pPr lvl="0" defTabSz="914400"/>
            <a:endParaRPr lang="es-ES" sz="2400" dirty="0">
              <a:solidFill>
                <a:prstClr val="black"/>
              </a:solidFill>
              <a:latin typeface="Calibri Light" panose="020F0302020204030204"/>
            </a:endParaRPr>
          </a:p>
          <a:p>
            <a:pPr lvl="0" defTabSz="914400"/>
            <a:r>
              <a:rPr lang="es-ES" sz="2400" dirty="0">
                <a:solidFill>
                  <a:prstClr val="black"/>
                </a:solidFill>
                <a:latin typeface="Calibri Light" panose="020F0302020204030204"/>
              </a:rPr>
              <a:t>Los ADRC aumentan la visibilidad sobre la gama completa de opciones disponibles; proporcionar información objetiva, asesoramiento, asesoramiento y asistencia; capacitar a las personas para que tomen decisiones informadas sobre sus servicios y apoyos a largo plazo y ayudar a las personas a acceder a programas públicos y privados. Los ADRC proporcionan información imparcial y confiable y asesoramiento a personas con todos los niveles de ingresos.</a:t>
            </a:r>
          </a:p>
          <a:p>
            <a:pPr lvl="0" defTabSz="914400"/>
            <a:endParaRPr lang="es-ES" sz="2400" dirty="0">
              <a:solidFill>
                <a:prstClr val="black"/>
              </a:solidFill>
              <a:latin typeface="Calibri Light" panose="020F0302020204030204"/>
            </a:endParaRPr>
          </a:p>
          <a:p>
            <a:pPr lvl="0" defTabSz="914400"/>
            <a:r>
              <a:rPr lang="es-ES" sz="2400" dirty="0">
                <a:solidFill>
                  <a:prstClr val="black"/>
                </a:solidFill>
                <a:latin typeface="Calibri Light" panose="020F0302020204030204"/>
              </a:rPr>
              <a:t>Los ADRC son una parte importante del modelo de sistema de puerta sin errores. Una colaboración entre la Administración para la vida comunitaria, los Centros de servicios de Medicare y Medicaid y la Administración de salud para veteranos, la iniciativa NWD apoya a los estados que trabajan para agilizar el acceso a servicios y apoyos a largo plazo para adultos mayores, personas con discapacidades y sus familias .</a:t>
            </a:r>
          </a:p>
          <a:p>
            <a:pPr lvl="0" defTabSz="914400"/>
            <a:endParaRPr lang="es-ES" sz="2400" dirty="0">
              <a:solidFill>
                <a:prstClr val="black"/>
              </a:solidFill>
              <a:latin typeface="Calibri Light" panose="020F0302020204030204"/>
            </a:endParaRPr>
          </a:p>
          <a:p>
            <a:pPr lvl="0" defTabSz="914400"/>
            <a:r>
              <a:rPr lang="es-ES" sz="2400" dirty="0">
                <a:solidFill>
                  <a:prstClr val="black"/>
                </a:solidFill>
                <a:latin typeface="Calibri Light" panose="020F0302020204030204"/>
              </a:rPr>
              <a:t>Encontrar los servicios adecuados puede ser desalentador para las personas y sus familiares. El sistema de servicios y apoyo a largo plazo actual e involucra numerosas fuentes de financiamiento y es administrado por múltiples agencias federales, estatales y locales. Estas agencias utilizan procesos de admisión, evaluación y elegibilidad complejos, fragmentados y a menudo duplicados. Hay opciones crecientes para servicios y apoyos en entornos domésticos, residenciales e institucionales.</a:t>
            </a:r>
            <a:endParaRPr lang="en-US" sz="2400" dirty="0">
              <a:solidFill>
                <a:prstClr val="black"/>
              </a:solidFill>
              <a:latin typeface="Calibri Light" panose="020F0302020204030204"/>
            </a:endParaRPr>
          </a:p>
        </p:txBody>
      </p:sp>
      <p:pic>
        <p:nvPicPr>
          <p:cNvPr id="8" name="Picture 7">
            <a:extLst>
              <a:ext uri="{FF2B5EF4-FFF2-40B4-BE49-F238E27FC236}">
                <a16:creationId xmlns:a16="http://schemas.microsoft.com/office/drawing/2014/main" id="{DD167A85-9CD5-450F-8EA0-B1D4B3CAB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423" y="11734800"/>
            <a:ext cx="4724764" cy="1371600"/>
          </a:xfrm>
          <a:prstGeom prst="rect">
            <a:avLst/>
          </a:prstGeom>
        </p:spPr>
      </p:pic>
    </p:spTree>
    <p:extLst>
      <p:ext uri="{BB962C8B-B14F-4D97-AF65-F5344CB8AC3E}">
        <p14:creationId xmlns:p14="http://schemas.microsoft.com/office/powerpoint/2010/main" val="3465562145"/>
      </p:ext>
    </p:extLst>
  </p:cSld>
  <p:clrMapOvr>
    <a:masterClrMapping/>
  </p:clrMapOvr>
  <mc:AlternateContent xmlns:mc="http://schemas.openxmlformats.org/markup-compatibility/2006">
    <mc:Choice xmlns:p14="http://schemas.microsoft.com/office/powerpoint/2010/main" Requires="p14">
      <p:transition spd="med" p14:dur="700" advTm="18031">
        <p:fade/>
      </p:transition>
    </mc:Choice>
    <mc:Fallback>
      <p:transition spd="med" advTm="1803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2569633" y="712115"/>
            <a:ext cx="1065341" cy="730251"/>
          </a:xfrm>
        </p:spPr>
        <p:txBody>
          <a:bodyPr/>
          <a:lstStyle/>
          <a:p>
            <a:fld id="{9DF686B8-C880-FF40-96DC-14FF2413C34E}" type="slidenum">
              <a:rPr lang="en-US" smtClean="0"/>
              <a:pPr/>
              <a:t>14</a:t>
            </a:fld>
            <a:endParaRPr lang="en-US" dirty="0"/>
          </a:p>
        </p:txBody>
      </p:sp>
      <p:sp>
        <p:nvSpPr>
          <p:cNvPr id="12" name="TextBox 11"/>
          <p:cNvSpPr txBox="1"/>
          <p:nvPr/>
        </p:nvSpPr>
        <p:spPr>
          <a:xfrm>
            <a:off x="8738739" y="3810000"/>
            <a:ext cx="15392399" cy="3262444"/>
          </a:xfrm>
          <a:prstGeom prst="rect">
            <a:avLst/>
          </a:prstGeom>
          <a:noFill/>
        </p:spPr>
        <p:txBody>
          <a:bodyPr wrap="square" lIns="243852" tIns="121926" rIns="243852" bIns="121926" rtlCol="0">
            <a:spAutoFit/>
          </a:bodyPr>
          <a:lstStyle/>
          <a:p>
            <a:r>
              <a:rPr lang="en-US" sz="2800" b="1" dirty="0">
                <a:latin typeface="+mj-lt"/>
              </a:rPr>
              <a:t>Nation Wide Dialing systems </a:t>
            </a:r>
            <a:r>
              <a:rPr lang="en-US" sz="2800" dirty="0">
                <a:latin typeface="+mj-lt"/>
              </a:rPr>
              <a:t>provide information and assistance not only to individuals needing either public or private resources, but also to professionals seeking assistance on behalf of their clients and to individuals planning for their future long-term care needs. NWD systems also serve as the entry point to publicly administered long-term supports, including those funded under Medicaid, the Older Americans Act, Veterans Health Administration, and state revenue programs.</a:t>
            </a:r>
          </a:p>
          <a:p>
            <a:endParaRPr lang="en-US" sz="2800" dirty="0">
              <a:latin typeface="+mj-lt"/>
            </a:endParaRPr>
          </a:p>
          <a:p>
            <a:pPr>
              <a:buFont typeface="Wingdings" panose="05000000000000000000" pitchFamily="2" charset="2"/>
              <a:buChar char="v"/>
            </a:pPr>
            <a:r>
              <a:rPr lang="en-US" sz="2800" dirty="0">
                <a:solidFill>
                  <a:prstClr val="black"/>
                </a:solidFill>
                <a:latin typeface="+mj-lt"/>
              </a:rPr>
              <a:t> Adapted from https://www.acl.gov/node/699 and https://www.acl.gov/node/413</a:t>
            </a:r>
            <a:endParaRPr lang="en-US" sz="2800" dirty="0">
              <a:latin typeface="+mj-lt"/>
            </a:endParaRPr>
          </a:p>
        </p:txBody>
      </p:sp>
      <p:cxnSp>
        <p:nvCxnSpPr>
          <p:cNvPr id="13" name="Straight Connector 12"/>
          <p:cNvCxnSpPr/>
          <p:nvPr/>
        </p:nvCxnSpPr>
        <p:spPr>
          <a:xfrm>
            <a:off x="10883030" y="7313445"/>
            <a:ext cx="7903418"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925832" y="3606800"/>
            <a:ext cx="0" cy="6752976"/>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9D73B60-E114-43E8-A9BF-22CCBBBE09F8}"/>
              </a:ext>
            </a:extLst>
          </p:cNvPr>
          <p:cNvSpPr/>
          <p:nvPr/>
        </p:nvSpPr>
        <p:spPr>
          <a:xfrm>
            <a:off x="509487" y="3774095"/>
            <a:ext cx="5205707" cy="769441"/>
          </a:xfrm>
          <a:prstGeom prst="rect">
            <a:avLst/>
          </a:prstGeom>
        </p:spPr>
        <p:txBody>
          <a:bodyPr wrap="square">
            <a:spAutoFit/>
          </a:bodyPr>
          <a:lstStyle/>
          <a:p>
            <a:r>
              <a:rPr lang="en-US" sz="4400" b="1" dirty="0"/>
              <a:t>ADRC Overview …</a:t>
            </a:r>
          </a:p>
        </p:txBody>
      </p:sp>
      <p:sp>
        <p:nvSpPr>
          <p:cNvPr id="6" name="Rectangle 5">
            <a:extLst>
              <a:ext uri="{FF2B5EF4-FFF2-40B4-BE49-F238E27FC236}">
                <a16:creationId xmlns:a16="http://schemas.microsoft.com/office/drawing/2014/main" id="{4B95A16C-ADD0-46F0-BBBA-5F615D360810}"/>
              </a:ext>
            </a:extLst>
          </p:cNvPr>
          <p:cNvSpPr/>
          <p:nvPr/>
        </p:nvSpPr>
        <p:spPr>
          <a:xfrm>
            <a:off x="543075" y="7838354"/>
            <a:ext cx="5554512" cy="1446550"/>
          </a:xfrm>
          <a:prstGeom prst="rect">
            <a:avLst/>
          </a:prstGeom>
        </p:spPr>
        <p:txBody>
          <a:bodyPr wrap="square">
            <a:spAutoFit/>
          </a:bodyPr>
          <a:lstStyle/>
          <a:p>
            <a:r>
              <a:rPr lang="en-US" sz="4400" b="1" dirty="0"/>
              <a:t>Descripción General </a:t>
            </a:r>
          </a:p>
          <a:p>
            <a:r>
              <a:rPr lang="en-US" sz="4400" b="1" dirty="0"/>
              <a:t>de ADRC …</a:t>
            </a:r>
          </a:p>
        </p:txBody>
      </p:sp>
      <p:sp>
        <p:nvSpPr>
          <p:cNvPr id="9" name="Rectangle 8">
            <a:extLst>
              <a:ext uri="{FF2B5EF4-FFF2-40B4-BE49-F238E27FC236}">
                <a16:creationId xmlns:a16="http://schemas.microsoft.com/office/drawing/2014/main" id="{9105E100-984F-49D3-BBE1-65403BA1C032}"/>
              </a:ext>
            </a:extLst>
          </p:cNvPr>
          <p:cNvSpPr/>
          <p:nvPr/>
        </p:nvSpPr>
        <p:spPr>
          <a:xfrm>
            <a:off x="8738739" y="7670362"/>
            <a:ext cx="12192000" cy="4401205"/>
          </a:xfrm>
          <a:prstGeom prst="rect">
            <a:avLst/>
          </a:prstGeom>
        </p:spPr>
        <p:txBody>
          <a:bodyPr>
            <a:spAutoFit/>
          </a:bodyPr>
          <a:lstStyle/>
          <a:p>
            <a:r>
              <a:rPr lang="es-ES" sz="2800" b="1" dirty="0">
                <a:latin typeface="+mj-lt"/>
              </a:rPr>
              <a:t>Los sistemas Nacional de Llamadas </a:t>
            </a:r>
            <a:r>
              <a:rPr lang="es-ES" sz="2800" dirty="0">
                <a:latin typeface="+mj-lt"/>
              </a:rPr>
              <a:t>proporcionan información y asistencia no solo a las personas que necesitan recursos públicos o privados, sino también a los profesionales que buscan asistencia en nombre de sus clientes y a las personas que planean sus necesidades de atención a largo plazo en el futuro. Los sistemas NWD también sirven como punto de entrada a los apoyos a largo plazo administrados públicamente, incluidos los financiados por Medicaid, la Ley de Estadounidenses Mayores, la Administración de Salud de Veteranos y los programas de ingresos estatales.</a:t>
            </a:r>
          </a:p>
          <a:p>
            <a:endParaRPr lang="es-ES" sz="2800" dirty="0">
              <a:latin typeface="+mj-lt"/>
            </a:endParaRPr>
          </a:p>
          <a:p>
            <a:pPr>
              <a:buFont typeface="Wingdings" panose="05000000000000000000" pitchFamily="2" charset="2"/>
              <a:buChar char="v"/>
            </a:pPr>
            <a:r>
              <a:rPr lang="es-ES" sz="2800" dirty="0">
                <a:latin typeface="+mj-lt"/>
              </a:rPr>
              <a:t>Adaptado de https://www.acl.gov/node/699 y https://www.acl.gov/node/413</a:t>
            </a:r>
          </a:p>
        </p:txBody>
      </p:sp>
      <p:pic>
        <p:nvPicPr>
          <p:cNvPr id="16" name="Picture 15">
            <a:extLst>
              <a:ext uri="{FF2B5EF4-FFF2-40B4-BE49-F238E27FC236}">
                <a16:creationId xmlns:a16="http://schemas.microsoft.com/office/drawing/2014/main" id="{C5163C51-F861-42EF-AB3C-36C9FD57E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052" y="11246908"/>
            <a:ext cx="3948768" cy="1446551"/>
          </a:xfrm>
          <a:prstGeom prst="rect">
            <a:avLst/>
          </a:prstGeom>
        </p:spPr>
      </p:pic>
    </p:spTree>
    <p:extLst>
      <p:ext uri="{BB962C8B-B14F-4D97-AF65-F5344CB8AC3E}">
        <p14:creationId xmlns:p14="http://schemas.microsoft.com/office/powerpoint/2010/main" val="3934879885"/>
      </p:ext>
    </p:extLst>
  </p:cSld>
  <p:clrMapOvr>
    <a:masterClrMapping/>
  </p:clrMapOvr>
  <mc:AlternateContent xmlns:mc="http://schemas.openxmlformats.org/markup-compatibility/2006">
    <mc:Choice xmlns:p14="http://schemas.microsoft.com/office/powerpoint/2010/main" Requires="p14">
      <p:transition spd="med" p14:dur="700" advTm="28175">
        <p:fade/>
      </p:transition>
    </mc:Choice>
    <mc:Fallback>
      <p:transition spd="med" advTm="28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400"/>
                                        <p:tgtEl>
                                          <p:spTgt spid="14"/>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59788" y="417787"/>
            <a:ext cx="6858001" cy="1462152"/>
          </a:xfrm>
        </p:spPr>
        <p:txBody>
          <a:bodyPr/>
          <a:lstStyle/>
          <a:p>
            <a:r>
              <a:rPr lang="en-US" dirty="0"/>
              <a:t>Our Philosophy</a:t>
            </a:r>
          </a:p>
        </p:txBody>
      </p:sp>
      <p:sp>
        <p:nvSpPr>
          <p:cNvPr id="3" name="Slide Number Placeholder 2"/>
          <p:cNvSpPr>
            <a:spLocks noGrp="1"/>
          </p:cNvSpPr>
          <p:nvPr>
            <p:ph type="sldNum" sz="quarter" idx="4294967295"/>
          </p:nvPr>
        </p:nvSpPr>
        <p:spPr>
          <a:xfrm>
            <a:off x="22569633" y="712115"/>
            <a:ext cx="1065341" cy="730251"/>
          </a:xfrm>
        </p:spPr>
        <p:txBody>
          <a:bodyPr/>
          <a:lstStyle/>
          <a:p>
            <a:fld id="{9DF686B8-C880-FF40-96DC-14FF2413C34E}" type="slidenum">
              <a:rPr lang="en-US" smtClean="0"/>
              <a:pPr/>
              <a:t>15</a:t>
            </a:fld>
            <a:endParaRPr lang="en-US" dirty="0"/>
          </a:p>
        </p:txBody>
      </p:sp>
      <p:sp>
        <p:nvSpPr>
          <p:cNvPr id="14" name="TextBox 13"/>
          <p:cNvSpPr txBox="1"/>
          <p:nvPr/>
        </p:nvSpPr>
        <p:spPr>
          <a:xfrm>
            <a:off x="3313466" y="2577078"/>
            <a:ext cx="8502059" cy="3172163"/>
          </a:xfrm>
          <a:prstGeom prst="rect">
            <a:avLst/>
          </a:prstGeom>
          <a:noFill/>
        </p:spPr>
        <p:txBody>
          <a:bodyPr wrap="square" lIns="243852" tIns="121926" rIns="243852" bIns="121926" rtlCol="0">
            <a:spAutoFit/>
          </a:bodyPr>
          <a:lstStyle/>
          <a:p>
            <a:pPr defTabSz="914400">
              <a:lnSpc>
                <a:spcPct val="90000"/>
              </a:lnSpc>
              <a:spcBef>
                <a:spcPts val="1000"/>
              </a:spcBef>
            </a:pPr>
            <a:r>
              <a:rPr lang="en-US" sz="2400" b="1" dirty="0">
                <a:solidFill>
                  <a:srgbClr val="0070C0"/>
                </a:solidFill>
              </a:rPr>
              <a:t>ADRC Mission</a:t>
            </a:r>
          </a:p>
          <a:p>
            <a:pPr lvl="0" defTabSz="914400">
              <a:lnSpc>
                <a:spcPct val="90000"/>
              </a:lnSpc>
              <a:spcBef>
                <a:spcPts val="1000"/>
              </a:spcBef>
            </a:pPr>
            <a:r>
              <a:rPr lang="en-US" sz="2200" dirty="0">
                <a:solidFill>
                  <a:srgbClr val="000000"/>
                </a:solidFill>
                <a:latin typeface="Calibri Light" panose="020F0302020204030204"/>
              </a:rPr>
              <a:t>Care Connection’s </a:t>
            </a:r>
            <a:r>
              <a:rPr lang="en-US" sz="2400" b="1" dirty="0">
                <a:solidFill>
                  <a:srgbClr val="000000"/>
                </a:solidFill>
                <a:latin typeface="Calibri Light" panose="020F0302020204030204"/>
              </a:rPr>
              <a:t>mission</a:t>
            </a:r>
            <a:r>
              <a:rPr lang="en-US" sz="2200" dirty="0">
                <a:solidFill>
                  <a:srgbClr val="000000"/>
                </a:solidFill>
                <a:latin typeface="Calibri Light" panose="020F0302020204030204"/>
              </a:rPr>
              <a:t> reflects the national vision of assisting any person with any disability, adults who are older and caregivers. We are funded by the Texas Health and Human Services Commission and are part of the Houston Health Department and Harris County Area Agency on Aging. Care Connection works with its partners to assist consumers and professionals in the Harris County Region. With the help of partners, service delivery navigation is less fragmented and easier to navigate.</a:t>
            </a:r>
          </a:p>
        </p:txBody>
      </p:sp>
      <p:sp>
        <p:nvSpPr>
          <p:cNvPr id="15" name="TextBox 14"/>
          <p:cNvSpPr txBox="1"/>
          <p:nvPr/>
        </p:nvSpPr>
        <p:spPr>
          <a:xfrm>
            <a:off x="3166537" y="5911304"/>
            <a:ext cx="2438718" cy="615565"/>
          </a:xfrm>
          <a:prstGeom prst="rect">
            <a:avLst/>
          </a:prstGeom>
          <a:noFill/>
        </p:spPr>
        <p:txBody>
          <a:bodyPr wrap="square" lIns="243852" tIns="121926" rIns="243852" bIns="121926" rtlCol="0">
            <a:spAutoFit/>
          </a:bodyPr>
          <a:lstStyle/>
          <a:p>
            <a:r>
              <a:rPr lang="en-US" sz="2400" b="1" dirty="0">
                <a:solidFill>
                  <a:srgbClr val="0070C0"/>
                </a:solidFill>
                <a:latin typeface="Raleway Regular"/>
                <a:cs typeface="Raleway Regular"/>
              </a:rPr>
              <a:t>ADRC Vision</a:t>
            </a:r>
          </a:p>
        </p:txBody>
      </p:sp>
      <p:sp>
        <p:nvSpPr>
          <p:cNvPr id="16" name="TextBox 15"/>
          <p:cNvSpPr txBox="1"/>
          <p:nvPr/>
        </p:nvSpPr>
        <p:spPr>
          <a:xfrm>
            <a:off x="4385896" y="7582991"/>
            <a:ext cx="15615382" cy="692509"/>
          </a:xfrm>
          <a:prstGeom prst="rect">
            <a:avLst/>
          </a:prstGeom>
          <a:noFill/>
        </p:spPr>
        <p:txBody>
          <a:bodyPr wrap="square" lIns="243852" tIns="121926" rIns="243852" bIns="121926" rtlCol="0">
            <a:spAutoFit/>
          </a:bodyPr>
          <a:lstStyle/>
          <a:p>
            <a:r>
              <a:rPr lang="en-US" sz="2900" dirty="0">
                <a:solidFill>
                  <a:schemeClr val="tx2"/>
                </a:solidFill>
                <a:latin typeface="Raleway Light"/>
                <a:cs typeface="Raleway Light"/>
              </a:rPr>
              <a:t>.</a:t>
            </a:r>
          </a:p>
        </p:txBody>
      </p:sp>
      <p:sp>
        <p:nvSpPr>
          <p:cNvPr id="17" name="TextBox 16"/>
          <p:cNvSpPr txBox="1"/>
          <p:nvPr/>
        </p:nvSpPr>
        <p:spPr>
          <a:xfrm>
            <a:off x="3075912" y="10139700"/>
            <a:ext cx="9654210" cy="3477887"/>
          </a:xfrm>
          <a:prstGeom prst="rect">
            <a:avLst/>
          </a:prstGeom>
          <a:noFill/>
        </p:spPr>
        <p:txBody>
          <a:bodyPr wrap="square" lIns="243852" tIns="121926" rIns="243852" bIns="121926" rtlCol="0">
            <a:spAutoFit/>
          </a:bodyPr>
          <a:lstStyle/>
          <a:p>
            <a:pPr lvl="0" defTabSz="914400"/>
            <a:r>
              <a:rPr lang="en-US" sz="2100" dirty="0">
                <a:solidFill>
                  <a:prstClr val="black"/>
                </a:solidFill>
                <a:latin typeface="Calibri Light" panose="020F0302020204030204"/>
              </a:rPr>
              <a:t>Providing resources, </a:t>
            </a:r>
            <a:r>
              <a:rPr lang="en-US" sz="2100" b="1" dirty="0">
                <a:solidFill>
                  <a:prstClr val="black"/>
                </a:solidFill>
                <a:latin typeface="Calibri Light" panose="020F0302020204030204"/>
              </a:rPr>
              <a:t>values </a:t>
            </a:r>
            <a:r>
              <a:rPr lang="en-US" sz="2100" dirty="0">
                <a:solidFill>
                  <a:prstClr val="black"/>
                </a:solidFill>
                <a:latin typeface="Calibri Light" panose="020F0302020204030204"/>
              </a:rPr>
              <a:t> and services that support the needs of family caregivers. Individuals trying to access the multitude of new LTSS options often find themselves confronted with a maze of agencies, organizations and bureaucratic requirements at a time when they may be vulnerable or in crisis. These issues frequently lead to use of the most expensive forms of care, including institutional care such as nursing homes or extended hospitalization, and can cause a person to quickly exhaust their own resources. ADRC programs provide information and assistance not only to individuals needing either public or private resources, but also to professionals seeking assistance on behalf of their clients and to individuals planning for their future long-term care needs.</a:t>
            </a:r>
          </a:p>
        </p:txBody>
      </p:sp>
      <p:grpSp>
        <p:nvGrpSpPr>
          <p:cNvPr id="2" name="Group 1"/>
          <p:cNvGrpSpPr/>
          <p:nvPr/>
        </p:nvGrpSpPr>
        <p:grpSpPr>
          <a:xfrm>
            <a:off x="458787" y="2547269"/>
            <a:ext cx="2438718" cy="2438400"/>
            <a:chOff x="3861302" y="2632256"/>
            <a:chExt cx="2438718" cy="2438400"/>
          </a:xfrm>
        </p:grpSpPr>
        <p:sp>
          <p:nvSpPr>
            <p:cNvPr id="10" name="Oval 9"/>
            <p:cNvSpPr/>
            <p:nvPr/>
          </p:nvSpPr>
          <p:spPr>
            <a:xfrm>
              <a:off x="3861302" y="2632256"/>
              <a:ext cx="2438718" cy="2438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9" name="AutoShape 114"/>
            <p:cNvSpPr>
              <a:spLocks/>
            </p:cNvSpPr>
            <p:nvPr/>
          </p:nvSpPr>
          <p:spPr bwMode="auto">
            <a:xfrm>
              <a:off x="4309130" y="3048000"/>
              <a:ext cx="1578265" cy="1578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38100" tIns="38100" rIns="38100" bIns="38100" anchor="ctr"/>
            <a:lstStyle/>
            <a:p>
              <a:pPr defTabSz="342900">
                <a:defRPr/>
              </a:pPr>
              <a:endParaRPr lang="es-ES" sz="22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6" name="Group 5"/>
          <p:cNvGrpSpPr/>
          <p:nvPr/>
        </p:nvGrpSpPr>
        <p:grpSpPr>
          <a:xfrm>
            <a:off x="476388" y="6511991"/>
            <a:ext cx="2438718" cy="2438400"/>
            <a:chOff x="3861302" y="6034200"/>
            <a:chExt cx="2438718" cy="2438400"/>
          </a:xfrm>
        </p:grpSpPr>
        <p:sp>
          <p:nvSpPr>
            <p:cNvPr id="11" name="Oval 10"/>
            <p:cNvSpPr/>
            <p:nvPr/>
          </p:nvSpPr>
          <p:spPr>
            <a:xfrm>
              <a:off x="3861302" y="6034200"/>
              <a:ext cx="2438718" cy="24384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1" name="Freeform 260"/>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dirty="0"/>
            </a:p>
          </p:txBody>
        </p:sp>
      </p:grpSp>
      <p:grpSp>
        <p:nvGrpSpPr>
          <p:cNvPr id="7" name="Group 6"/>
          <p:cNvGrpSpPr/>
          <p:nvPr/>
        </p:nvGrpSpPr>
        <p:grpSpPr>
          <a:xfrm>
            <a:off x="448316" y="10540443"/>
            <a:ext cx="2438718" cy="2438400"/>
            <a:chOff x="3861302" y="9447960"/>
            <a:chExt cx="2438718" cy="2438400"/>
          </a:xfrm>
        </p:grpSpPr>
        <p:sp>
          <p:nvSpPr>
            <p:cNvPr id="12" name="Oval 11"/>
            <p:cNvSpPr/>
            <p:nvPr/>
          </p:nvSpPr>
          <p:spPr>
            <a:xfrm>
              <a:off x="3861302" y="9447960"/>
              <a:ext cx="2438718" cy="2438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grpSp>
          <p:nvGrpSpPr>
            <p:cNvPr id="24" name="Group 23"/>
            <p:cNvGrpSpPr/>
            <p:nvPr/>
          </p:nvGrpSpPr>
          <p:grpSpPr>
            <a:xfrm>
              <a:off x="4604565" y="9967759"/>
              <a:ext cx="1228595" cy="1309841"/>
              <a:chOff x="1588" y="1588"/>
              <a:chExt cx="984250" cy="1049337"/>
            </a:xfrm>
            <a:solidFill>
              <a:schemeClr val="bg1"/>
            </a:solidFill>
          </p:grpSpPr>
          <p:sp>
            <p:nvSpPr>
              <p:cNvPr id="25" name="Freeform 23"/>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24"/>
              <p:cNvSpPr>
                <a:spLocks/>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Rectangle 25"/>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Rectangle 26"/>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Rectangle 27"/>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8" name="Rectangle 7">
            <a:extLst>
              <a:ext uri="{FF2B5EF4-FFF2-40B4-BE49-F238E27FC236}">
                <a16:creationId xmlns:a16="http://schemas.microsoft.com/office/drawing/2014/main" id="{D7D57FEF-F69E-496B-BB40-663961A219EE}"/>
              </a:ext>
            </a:extLst>
          </p:cNvPr>
          <p:cNvSpPr/>
          <p:nvPr/>
        </p:nvSpPr>
        <p:spPr>
          <a:xfrm>
            <a:off x="12650787" y="2767611"/>
            <a:ext cx="11506200" cy="2785378"/>
          </a:xfrm>
          <a:prstGeom prst="rect">
            <a:avLst/>
          </a:prstGeom>
        </p:spPr>
        <p:txBody>
          <a:bodyPr wrap="square">
            <a:spAutoFit/>
          </a:bodyPr>
          <a:lstStyle/>
          <a:p>
            <a:r>
              <a:rPr lang="es-ES" sz="2800" b="1" dirty="0">
                <a:solidFill>
                  <a:srgbClr val="0070C0"/>
                </a:solidFill>
                <a:latin typeface="+mj-lt"/>
                <a:cs typeface="Raleway Regular"/>
              </a:rPr>
              <a:t>Misión ADRC </a:t>
            </a:r>
          </a:p>
          <a:p>
            <a:r>
              <a:rPr lang="es-ES" sz="2100" dirty="0">
                <a:latin typeface="Raleway Regular"/>
                <a:cs typeface="Raleway Regular"/>
              </a:rPr>
              <a:t>La </a:t>
            </a:r>
            <a:r>
              <a:rPr lang="es-ES" sz="2100" b="1" dirty="0">
                <a:latin typeface="Raleway Regular"/>
                <a:cs typeface="Raleway Regular"/>
              </a:rPr>
              <a:t>misión </a:t>
            </a:r>
            <a:r>
              <a:rPr lang="es-ES" sz="2100" dirty="0">
                <a:latin typeface="Raleway Regular"/>
                <a:cs typeface="Raleway Regular"/>
              </a:rPr>
              <a:t>de Care Connection refleja la visión nacional de asistir a cualquier persona con alguna discapacidad, adultos mayores y cuidadores. Estamos fundados por la Comisión de Salud y Servicios Humanos de Texas y una parte del área del Departamento de Salud de Houston y la Agencia del Área del Condado de Harris en Conexión de Cuidado al Envejeciente trabaja con sus socios para ayudar a los consumidores y profesionales en la Región del Condado de Harris. Con la ayuda de socios, la navegación de prestación de servicios está menos fragmentada y es más fácil de navegar.</a:t>
            </a:r>
          </a:p>
        </p:txBody>
      </p:sp>
      <p:sp>
        <p:nvSpPr>
          <p:cNvPr id="20" name="Rectangle 19">
            <a:extLst>
              <a:ext uri="{FF2B5EF4-FFF2-40B4-BE49-F238E27FC236}">
                <a16:creationId xmlns:a16="http://schemas.microsoft.com/office/drawing/2014/main" id="{ECE4FB2C-3D42-402D-8BB9-71E053427EAE}"/>
              </a:ext>
            </a:extLst>
          </p:cNvPr>
          <p:cNvSpPr/>
          <p:nvPr/>
        </p:nvSpPr>
        <p:spPr>
          <a:xfrm>
            <a:off x="3313466" y="6511991"/>
            <a:ext cx="8194321" cy="2923877"/>
          </a:xfrm>
          <a:prstGeom prst="rect">
            <a:avLst/>
          </a:prstGeom>
        </p:spPr>
        <p:txBody>
          <a:bodyPr wrap="square">
            <a:spAutoFit/>
          </a:bodyPr>
          <a:lstStyle/>
          <a:p>
            <a:pPr lvl="0"/>
            <a:r>
              <a:rPr lang="en-US" sz="2000" b="1" dirty="0">
                <a:solidFill>
                  <a:prstClr val="black"/>
                </a:solidFill>
                <a:latin typeface="+mj-lt"/>
              </a:rPr>
              <a:t>ADRC Programs </a:t>
            </a:r>
            <a:r>
              <a:rPr lang="en-US" sz="2000" dirty="0">
                <a:solidFill>
                  <a:prstClr val="black"/>
                </a:solidFill>
                <a:latin typeface="+mj-lt"/>
              </a:rPr>
              <a:t>have taken important steps towards meeting </a:t>
            </a:r>
            <a:r>
              <a:rPr lang="en-US" sz="2200" b="1" dirty="0">
                <a:solidFill>
                  <a:prstClr val="black"/>
                </a:solidFill>
                <a:latin typeface="+mj-lt"/>
              </a:rPr>
              <a:t>the visions </a:t>
            </a:r>
            <a:r>
              <a:rPr lang="en-US" sz="2000" dirty="0">
                <a:solidFill>
                  <a:prstClr val="black"/>
                </a:solidFill>
                <a:latin typeface="+mj-lt"/>
              </a:rPr>
              <a:t>of the Administration on Aging and the Centers for Medicare &amp; Medicaid Services by:</a:t>
            </a:r>
          </a:p>
          <a:p>
            <a:pPr lvl="0"/>
            <a:endParaRPr lang="en-US" sz="2000" dirty="0">
              <a:solidFill>
                <a:prstClr val="black"/>
              </a:solidFill>
              <a:latin typeface="+mj-lt"/>
            </a:endParaRPr>
          </a:p>
          <a:p>
            <a:pPr lvl="0"/>
            <a:r>
              <a:rPr lang="en-US" sz="2000" dirty="0">
                <a:solidFill>
                  <a:prstClr val="black"/>
                </a:solidFill>
                <a:latin typeface="+mj-lt"/>
              </a:rPr>
              <a:t>■ Creating a person-centered, community-based environment that promotes independence and dignity for individuals</a:t>
            </a:r>
          </a:p>
          <a:p>
            <a:pPr lvl="0"/>
            <a:endParaRPr lang="en-US" sz="2000" dirty="0">
              <a:solidFill>
                <a:prstClr val="black"/>
              </a:solidFill>
              <a:latin typeface="+mj-lt"/>
            </a:endParaRPr>
          </a:p>
          <a:p>
            <a:pPr lvl="0"/>
            <a:r>
              <a:rPr lang="en-US" sz="2000" dirty="0">
                <a:solidFill>
                  <a:prstClr val="black"/>
                </a:solidFill>
                <a:latin typeface="+mj-lt"/>
              </a:rPr>
              <a:t>■ Providing easy access to information and one-on-one counseling to assist consumers in exploring a full range of LTSS options</a:t>
            </a:r>
          </a:p>
        </p:txBody>
      </p:sp>
      <p:sp>
        <p:nvSpPr>
          <p:cNvPr id="22" name="Rectangle 21">
            <a:extLst>
              <a:ext uri="{FF2B5EF4-FFF2-40B4-BE49-F238E27FC236}">
                <a16:creationId xmlns:a16="http://schemas.microsoft.com/office/drawing/2014/main" id="{D69B7A21-D76C-4FB6-BB07-73B50B414E78}"/>
              </a:ext>
            </a:extLst>
          </p:cNvPr>
          <p:cNvSpPr/>
          <p:nvPr/>
        </p:nvSpPr>
        <p:spPr>
          <a:xfrm>
            <a:off x="3287791" y="9627322"/>
            <a:ext cx="5757660" cy="523220"/>
          </a:xfrm>
          <a:prstGeom prst="rect">
            <a:avLst/>
          </a:prstGeom>
        </p:spPr>
        <p:txBody>
          <a:bodyPr wrap="square">
            <a:spAutoFit/>
          </a:bodyPr>
          <a:lstStyle/>
          <a:p>
            <a:r>
              <a:rPr lang="en-US" sz="2800" b="1" dirty="0">
                <a:solidFill>
                  <a:srgbClr val="0070C0"/>
                </a:solidFill>
              </a:rPr>
              <a:t>ADRC Values</a:t>
            </a:r>
          </a:p>
        </p:txBody>
      </p:sp>
      <p:sp>
        <p:nvSpPr>
          <p:cNvPr id="23" name="Rectangle 22">
            <a:extLst>
              <a:ext uri="{FF2B5EF4-FFF2-40B4-BE49-F238E27FC236}">
                <a16:creationId xmlns:a16="http://schemas.microsoft.com/office/drawing/2014/main" id="{9424E077-1CFB-407F-AF55-894399948670}"/>
              </a:ext>
            </a:extLst>
          </p:cNvPr>
          <p:cNvSpPr/>
          <p:nvPr/>
        </p:nvSpPr>
        <p:spPr>
          <a:xfrm>
            <a:off x="12580217" y="6395846"/>
            <a:ext cx="11576770" cy="2554545"/>
          </a:xfrm>
          <a:prstGeom prst="rect">
            <a:avLst/>
          </a:prstGeom>
        </p:spPr>
        <p:txBody>
          <a:bodyPr wrap="square">
            <a:spAutoFit/>
          </a:bodyPr>
          <a:lstStyle/>
          <a:p>
            <a:r>
              <a:rPr lang="es-ES" sz="2000" b="1" dirty="0">
                <a:latin typeface="+mj-lt"/>
              </a:rPr>
              <a:t>Los Programas ADRC</a:t>
            </a:r>
            <a:r>
              <a:rPr lang="es-ES" sz="2000" dirty="0">
                <a:latin typeface="+mj-lt"/>
              </a:rPr>
              <a:t> han tomado medidas importantes para cumplir con las visiones de la Administración sobre Envejecimiento y los Centros de Servicios de Medicare y Medicaid por:</a:t>
            </a:r>
          </a:p>
          <a:p>
            <a:endParaRPr lang="es-ES" sz="2000" dirty="0">
              <a:latin typeface="+mj-lt"/>
            </a:endParaRPr>
          </a:p>
          <a:p>
            <a:r>
              <a:rPr lang="es-ES" sz="2000" dirty="0">
                <a:latin typeface="+mj-lt"/>
              </a:rPr>
              <a:t>■ Crear un entorno comunitario centrado en la persona que promueva la independencia y la dignidad para individuos</a:t>
            </a:r>
          </a:p>
          <a:p>
            <a:endParaRPr lang="es-ES" sz="2000" dirty="0">
              <a:latin typeface="+mj-lt"/>
            </a:endParaRPr>
          </a:p>
          <a:p>
            <a:r>
              <a:rPr lang="es-ES" sz="2000" dirty="0">
                <a:latin typeface="+mj-lt"/>
              </a:rPr>
              <a:t>■ Brindar acceso fácil a la información y asesoramiento personalizado para ayudar a los consumidores a explorar una gama completa de opciones de LTSS</a:t>
            </a:r>
          </a:p>
        </p:txBody>
      </p:sp>
      <p:sp>
        <p:nvSpPr>
          <p:cNvPr id="30" name="Rectangle 29">
            <a:extLst>
              <a:ext uri="{FF2B5EF4-FFF2-40B4-BE49-F238E27FC236}">
                <a16:creationId xmlns:a16="http://schemas.microsoft.com/office/drawing/2014/main" id="{A9F1A634-9DB2-42C5-84FB-05638ED354D2}"/>
              </a:ext>
            </a:extLst>
          </p:cNvPr>
          <p:cNvSpPr/>
          <p:nvPr/>
        </p:nvSpPr>
        <p:spPr>
          <a:xfrm>
            <a:off x="12698797" y="5969476"/>
            <a:ext cx="3490873" cy="461665"/>
          </a:xfrm>
          <a:prstGeom prst="rect">
            <a:avLst/>
          </a:prstGeom>
        </p:spPr>
        <p:txBody>
          <a:bodyPr wrap="square">
            <a:spAutoFit/>
          </a:bodyPr>
          <a:lstStyle/>
          <a:p>
            <a:r>
              <a:rPr lang="en-US" sz="2400" b="1" dirty="0">
                <a:solidFill>
                  <a:srgbClr val="0070C0"/>
                </a:solidFill>
                <a:latin typeface="Raleway Regular"/>
                <a:cs typeface="Raleway Regular"/>
              </a:rPr>
              <a:t>Vision ADRC</a:t>
            </a:r>
          </a:p>
        </p:txBody>
      </p:sp>
      <p:sp>
        <p:nvSpPr>
          <p:cNvPr id="31" name="Rectangle 30">
            <a:extLst>
              <a:ext uri="{FF2B5EF4-FFF2-40B4-BE49-F238E27FC236}">
                <a16:creationId xmlns:a16="http://schemas.microsoft.com/office/drawing/2014/main" id="{D4181222-5453-4572-8EA5-DF197D136BD1}"/>
              </a:ext>
            </a:extLst>
          </p:cNvPr>
          <p:cNvSpPr/>
          <p:nvPr/>
        </p:nvSpPr>
        <p:spPr>
          <a:xfrm>
            <a:off x="12730122" y="10196440"/>
            <a:ext cx="11426865" cy="3000821"/>
          </a:xfrm>
          <a:prstGeom prst="rect">
            <a:avLst/>
          </a:prstGeom>
        </p:spPr>
        <p:txBody>
          <a:bodyPr wrap="square">
            <a:spAutoFit/>
          </a:bodyPr>
          <a:lstStyle/>
          <a:p>
            <a:r>
              <a:rPr lang="es-ES" sz="2100" dirty="0"/>
              <a:t>Proporcionar recursos, </a:t>
            </a:r>
            <a:r>
              <a:rPr lang="es-ES" sz="2100" b="1" dirty="0"/>
              <a:t>valores</a:t>
            </a:r>
            <a:r>
              <a:rPr lang="es-ES" sz="2100" dirty="0"/>
              <a:t> y servicios que respalden las necesidades de los cuidadores de familiares. Las personas que intentan acceder a la multitud de nuevas opciones de LTSS a menudo se encuentran confrontado con un laberinto de agencias, organizaciones y requisitos burocráticos a la vez cuando pueden ser vulnerables o en crisis. Estos problemas frecuentemente conducen al uso de la mayoría formas costosas de atención, incluida la atención institucional, como hogares de ancianos o servicios extendidos hospitalización, y puede hacer que una persona agote rápidamente sus propios recursos. Los programas ADRC brindan información y asistencia no solo a las personas que necesitan recursos públicos o privados, pero también a profesionales que buscan asistencia en nombre de sus clientes y personas que planifican sus futuras necesidades de atención a largo plazo.</a:t>
            </a:r>
            <a:endParaRPr lang="en-US" sz="2100" dirty="0"/>
          </a:p>
        </p:txBody>
      </p:sp>
      <p:sp>
        <p:nvSpPr>
          <p:cNvPr id="32" name="Rectangle 31">
            <a:extLst>
              <a:ext uri="{FF2B5EF4-FFF2-40B4-BE49-F238E27FC236}">
                <a16:creationId xmlns:a16="http://schemas.microsoft.com/office/drawing/2014/main" id="{37B7B7EC-EE9C-4918-A671-AA331602C249}"/>
              </a:ext>
            </a:extLst>
          </p:cNvPr>
          <p:cNvSpPr/>
          <p:nvPr/>
        </p:nvSpPr>
        <p:spPr>
          <a:xfrm>
            <a:off x="12881283" y="9648406"/>
            <a:ext cx="2695419" cy="523220"/>
          </a:xfrm>
          <a:prstGeom prst="rect">
            <a:avLst/>
          </a:prstGeom>
        </p:spPr>
        <p:txBody>
          <a:bodyPr wrap="square">
            <a:spAutoFit/>
          </a:bodyPr>
          <a:lstStyle/>
          <a:p>
            <a:r>
              <a:rPr lang="en-US" sz="2800" b="1" dirty="0">
                <a:solidFill>
                  <a:srgbClr val="0070C0"/>
                </a:solidFill>
                <a:latin typeface="+mj-lt"/>
              </a:rPr>
              <a:t>Valores ADRC</a:t>
            </a:r>
          </a:p>
        </p:txBody>
      </p:sp>
      <p:sp>
        <p:nvSpPr>
          <p:cNvPr id="9" name="Rectangle 8">
            <a:extLst>
              <a:ext uri="{FF2B5EF4-FFF2-40B4-BE49-F238E27FC236}">
                <a16:creationId xmlns:a16="http://schemas.microsoft.com/office/drawing/2014/main" id="{FC390A55-4AC4-43A7-89E3-1DDDD143581C}"/>
              </a:ext>
            </a:extLst>
          </p:cNvPr>
          <p:cNvSpPr/>
          <p:nvPr/>
        </p:nvSpPr>
        <p:spPr>
          <a:xfrm>
            <a:off x="858894" y="1336416"/>
            <a:ext cx="6705601" cy="707886"/>
          </a:xfrm>
          <a:prstGeom prst="rect">
            <a:avLst/>
          </a:prstGeom>
        </p:spPr>
        <p:txBody>
          <a:bodyPr wrap="square">
            <a:spAutoFit/>
          </a:bodyPr>
          <a:lstStyle/>
          <a:p>
            <a:r>
              <a:rPr lang="es-PR" sz="4000" b="1" dirty="0">
                <a:solidFill>
                  <a:schemeClr val="bg2"/>
                </a:solidFill>
                <a:latin typeface="Myriad Pro"/>
              </a:rPr>
              <a:t>Nuestra Filosofía</a:t>
            </a:r>
          </a:p>
        </p:txBody>
      </p:sp>
    </p:spTree>
    <p:extLst>
      <p:ext uri="{BB962C8B-B14F-4D97-AF65-F5344CB8AC3E}">
        <p14:creationId xmlns:p14="http://schemas.microsoft.com/office/powerpoint/2010/main" val="1490200871"/>
      </p:ext>
    </p:extLst>
  </p:cSld>
  <p:clrMapOvr>
    <a:masterClrMapping/>
  </p:clrMapOvr>
  <mc:AlternateContent xmlns:mc="http://schemas.openxmlformats.org/markup-compatibility/2006">
    <mc:Choice xmlns:p14="http://schemas.microsoft.com/office/powerpoint/2010/main" Requires="p14">
      <p:transition spd="med" p14:dur="700" advTm="22471">
        <p:fade/>
      </p:transition>
    </mc:Choice>
    <mc:Fallback>
      <p:transition spd="med" advTm="22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decel="100000" fill="hold"/>
                                        <p:tgtEl>
                                          <p:spTgt spid="16"/>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4500"/>
                            </p:stCondLst>
                            <p:childTnLst>
                              <p:par>
                                <p:cTn id="44" presetID="37"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900" decel="100000" fill="hold"/>
                                        <p:tgtEl>
                                          <p:spTgt spid="1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294C-46F2-4BC7-A5E8-73D299C586CD}"/>
              </a:ext>
            </a:extLst>
          </p:cNvPr>
          <p:cNvSpPr>
            <a:spLocks noGrp="1"/>
          </p:cNvSpPr>
          <p:nvPr>
            <p:ph type="title"/>
          </p:nvPr>
        </p:nvSpPr>
        <p:spPr>
          <a:xfrm>
            <a:off x="534987" y="762000"/>
            <a:ext cx="10744200" cy="2286000"/>
          </a:xfrm>
        </p:spPr>
        <p:txBody>
          <a:bodyPr>
            <a:normAutofit/>
          </a:bodyPr>
          <a:lstStyle/>
          <a:p>
            <a:pPr algn="ctr"/>
            <a:r>
              <a:rPr lang="en-US" sz="9600" dirty="0"/>
              <a:t>Our Services</a:t>
            </a:r>
          </a:p>
        </p:txBody>
      </p:sp>
      <p:sp>
        <p:nvSpPr>
          <p:cNvPr id="3" name="Rectangle 2">
            <a:extLst>
              <a:ext uri="{FF2B5EF4-FFF2-40B4-BE49-F238E27FC236}">
                <a16:creationId xmlns:a16="http://schemas.microsoft.com/office/drawing/2014/main" id="{A7687970-D150-4DC1-AF91-217D6596E47D}"/>
              </a:ext>
            </a:extLst>
          </p:cNvPr>
          <p:cNvSpPr/>
          <p:nvPr/>
        </p:nvSpPr>
        <p:spPr>
          <a:xfrm>
            <a:off x="2668587" y="3048000"/>
            <a:ext cx="5006050" cy="769441"/>
          </a:xfrm>
          <a:prstGeom prst="rect">
            <a:avLst/>
          </a:prstGeom>
        </p:spPr>
        <p:txBody>
          <a:bodyPr wrap="none">
            <a:spAutoFit/>
          </a:bodyPr>
          <a:lstStyle/>
          <a:p>
            <a:r>
              <a:rPr lang="es-PR" sz="4400" b="1" dirty="0">
                <a:solidFill>
                  <a:schemeClr val="bg2"/>
                </a:solidFill>
                <a:latin typeface="Myriad Pro"/>
              </a:rPr>
              <a:t>Nuestros servicios</a:t>
            </a:r>
          </a:p>
        </p:txBody>
      </p:sp>
    </p:spTree>
    <p:extLst>
      <p:ext uri="{BB962C8B-B14F-4D97-AF65-F5344CB8AC3E}">
        <p14:creationId xmlns:p14="http://schemas.microsoft.com/office/powerpoint/2010/main" val="3253836219"/>
      </p:ext>
    </p:extLst>
  </p:cSld>
  <p:clrMapOvr>
    <a:masterClrMapping/>
  </p:clrMapOvr>
  <mc:AlternateContent xmlns:mc="http://schemas.openxmlformats.org/markup-compatibility/2006">
    <mc:Choice xmlns:p14="http://schemas.microsoft.com/office/powerpoint/2010/main" Requires="p14">
      <p:transition spd="med" p14:dur="700" advTm="1731">
        <p:fade/>
      </p:transition>
    </mc:Choice>
    <mc:Fallback>
      <p:transition spd="med" advTm="173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C62F34-4279-464F-BE78-89D94E7DD502}"/>
              </a:ext>
            </a:extLst>
          </p:cNvPr>
          <p:cNvSpPr>
            <a:spLocks noGrp="1"/>
          </p:cNvSpPr>
          <p:nvPr>
            <p:ph type="body" sz="quarter" idx="13"/>
          </p:nvPr>
        </p:nvSpPr>
        <p:spPr>
          <a:xfrm>
            <a:off x="611186" y="28181"/>
            <a:ext cx="6096000" cy="1792306"/>
          </a:xfrm>
        </p:spPr>
        <p:txBody>
          <a:bodyPr/>
          <a:lstStyle/>
          <a:p>
            <a:r>
              <a:rPr lang="en-US" sz="6600" dirty="0"/>
              <a:t>Respite Care</a:t>
            </a:r>
          </a:p>
        </p:txBody>
      </p:sp>
      <p:sp>
        <p:nvSpPr>
          <p:cNvPr id="4" name="Rectangle 3">
            <a:extLst>
              <a:ext uri="{FF2B5EF4-FFF2-40B4-BE49-F238E27FC236}">
                <a16:creationId xmlns:a16="http://schemas.microsoft.com/office/drawing/2014/main" id="{24B159D6-8847-4817-BD88-41FFCD095F6A}"/>
              </a:ext>
            </a:extLst>
          </p:cNvPr>
          <p:cNvSpPr/>
          <p:nvPr/>
        </p:nvSpPr>
        <p:spPr>
          <a:xfrm>
            <a:off x="611186" y="3075202"/>
            <a:ext cx="8946971" cy="10320774"/>
          </a:xfrm>
          <a:prstGeom prst="rect">
            <a:avLst/>
          </a:prstGeom>
        </p:spPr>
        <p:txBody>
          <a:bodyPr wrap="square">
            <a:spAutoFit/>
          </a:bodyPr>
          <a:lstStyle/>
          <a:p>
            <a:pPr lvl="0" defTabSz="914400">
              <a:lnSpc>
                <a:spcPct val="90000"/>
              </a:lnSpc>
              <a:spcBef>
                <a:spcPts val="1000"/>
              </a:spcBef>
            </a:pPr>
            <a:r>
              <a:rPr lang="en-US" sz="3600" b="1" dirty="0">
                <a:solidFill>
                  <a:prstClr val="black"/>
                </a:solidFill>
                <a:latin typeface="Calibri Light" panose="020F0302020204030204"/>
              </a:rPr>
              <a:t>Vouchers</a:t>
            </a:r>
          </a:p>
          <a:p>
            <a:pPr lvl="0" defTabSz="914400">
              <a:lnSpc>
                <a:spcPct val="90000"/>
              </a:lnSpc>
              <a:spcBef>
                <a:spcPts val="1000"/>
              </a:spcBef>
            </a:pPr>
            <a:r>
              <a:rPr lang="en-US" sz="3600" b="1" dirty="0">
                <a:solidFill>
                  <a:prstClr val="black"/>
                </a:solidFill>
                <a:latin typeface="Calibri Light" panose="020F0302020204030204"/>
              </a:rPr>
              <a:t>Respite Care services </a:t>
            </a:r>
            <a:r>
              <a:rPr lang="en-US" sz="3600" dirty="0">
                <a:solidFill>
                  <a:prstClr val="black"/>
                </a:solidFill>
                <a:latin typeface="Calibri Light" panose="020F0302020204030204"/>
              </a:rPr>
              <a:t>include vouchers that can be used to pay for someone to come into the home to give caregivers a break. Vouchers can also be used to pay for services outside of the home, such as camps for children, adult day services and services that allow caregivers to leave their loved ones with certified individuals who can care for the care recipient while the caregiver is away.</a:t>
            </a:r>
          </a:p>
          <a:p>
            <a:pPr lvl="0" defTabSz="914400">
              <a:lnSpc>
                <a:spcPct val="90000"/>
              </a:lnSpc>
              <a:spcBef>
                <a:spcPts val="1000"/>
              </a:spcBef>
            </a:pPr>
            <a:r>
              <a:rPr lang="en-US" sz="3600" dirty="0">
                <a:solidFill>
                  <a:prstClr val="black"/>
                </a:solidFill>
                <a:latin typeface="Calibri Light" panose="020F0302020204030204"/>
              </a:rPr>
              <a:t>In order to use vouchers, caregivers will be asked to attend an education session. The session is designed to emphasize a holistic approach to caring for older adults and persons with disabilities. Some caregivers have been providing support to a loved one for years while others may have been helping a short while. Regardless of the situation, it is important that caregivers have the tools they need to provide care.</a:t>
            </a:r>
          </a:p>
        </p:txBody>
      </p:sp>
      <p:sp>
        <p:nvSpPr>
          <p:cNvPr id="6" name="Rectangle 5">
            <a:extLst>
              <a:ext uri="{FF2B5EF4-FFF2-40B4-BE49-F238E27FC236}">
                <a16:creationId xmlns:a16="http://schemas.microsoft.com/office/drawing/2014/main" id="{DBD71262-80D9-4FA7-9A7B-C0062829ED0C}"/>
              </a:ext>
            </a:extLst>
          </p:cNvPr>
          <p:cNvSpPr/>
          <p:nvPr/>
        </p:nvSpPr>
        <p:spPr>
          <a:xfrm>
            <a:off x="12722851" y="2895600"/>
            <a:ext cx="10413748" cy="9448740"/>
          </a:xfrm>
          <a:prstGeom prst="rect">
            <a:avLst/>
          </a:prstGeom>
        </p:spPr>
        <p:txBody>
          <a:bodyPr wrap="square">
            <a:spAutoFit/>
          </a:bodyPr>
          <a:lstStyle/>
          <a:p>
            <a:pPr lvl="0" defTabSz="914400"/>
            <a:r>
              <a:rPr lang="es-ES" sz="3200" b="1" dirty="0">
                <a:solidFill>
                  <a:prstClr val="black"/>
                </a:solidFill>
                <a:latin typeface="Calibri Light" panose="020F0302020204030204"/>
              </a:rPr>
              <a:t>Vales</a:t>
            </a:r>
          </a:p>
          <a:p>
            <a:pPr lvl="0" defTabSz="914400"/>
            <a:endParaRPr lang="es-ES" sz="3200" dirty="0">
              <a:solidFill>
                <a:prstClr val="black"/>
              </a:solidFill>
              <a:latin typeface="Calibri Light" panose="020F0302020204030204"/>
            </a:endParaRPr>
          </a:p>
          <a:p>
            <a:pPr lvl="0" defTabSz="914400"/>
            <a:r>
              <a:rPr lang="es-ES" sz="3200" dirty="0">
                <a:solidFill>
                  <a:prstClr val="black"/>
                </a:solidFill>
                <a:latin typeface="Calibri Light" panose="020F0302020204030204"/>
              </a:rPr>
              <a:t>Los </a:t>
            </a:r>
            <a:r>
              <a:rPr lang="es-ES" sz="3200" b="1" dirty="0">
                <a:solidFill>
                  <a:prstClr val="black"/>
                </a:solidFill>
                <a:latin typeface="Calibri Light" panose="020F0302020204030204"/>
              </a:rPr>
              <a:t>Servicios de Atención de Relevo </a:t>
            </a:r>
            <a:r>
              <a:rPr lang="es-ES" sz="3200" dirty="0">
                <a:solidFill>
                  <a:prstClr val="black"/>
                </a:solidFill>
                <a:latin typeface="Calibri Light" panose="020F0302020204030204"/>
              </a:rPr>
              <a:t>incluyen vales que se pueden usar para pagar que alguien entre al hogar para dar a cuidadores un descanso. Los cupones también se pueden usar para pagar servicios fuera del hogar, como campamentos para niños, servicios diurnos para adultos y servicios que permiten a los cuidadores dejar a sus seres queridos con personas certificadas que pueden cuidar al destinatario mientras el cuidador está ausente.</a:t>
            </a:r>
          </a:p>
          <a:p>
            <a:pPr lvl="0" defTabSz="914400"/>
            <a:endParaRPr lang="es-ES" sz="3200" dirty="0">
              <a:solidFill>
                <a:prstClr val="black"/>
              </a:solidFill>
              <a:latin typeface="Calibri Light" panose="020F0302020204030204"/>
            </a:endParaRPr>
          </a:p>
          <a:p>
            <a:pPr lvl="0" defTabSz="914400"/>
            <a:r>
              <a:rPr lang="es-ES" sz="3200" dirty="0">
                <a:solidFill>
                  <a:prstClr val="black"/>
                </a:solidFill>
                <a:latin typeface="Calibri Light" panose="020F0302020204030204"/>
              </a:rPr>
              <a:t>Para usar los cupones, se pedirá a los cuidadores que asistan a una sesión educativa. La sesión está diseñada para enfatizar un enfoque holístico para el cuidado de adultos mayores y personas con discapacidades. Algunos cuidadores han sido brindado apoyo a un ser querido durante años, mientras que otros pueden haber estado ayudando por un corto tiempo. A pesar de este caso, es importante que los cuidadores tengan las herramientas necesarias para brindar la atención.</a:t>
            </a:r>
          </a:p>
        </p:txBody>
      </p:sp>
      <p:sp>
        <p:nvSpPr>
          <p:cNvPr id="3" name="Rectangle 2">
            <a:extLst>
              <a:ext uri="{FF2B5EF4-FFF2-40B4-BE49-F238E27FC236}">
                <a16:creationId xmlns:a16="http://schemas.microsoft.com/office/drawing/2014/main" id="{4D3B04EA-AE87-4135-B9A7-0A2CBC577092}"/>
              </a:ext>
            </a:extLst>
          </p:cNvPr>
          <p:cNvSpPr/>
          <p:nvPr/>
        </p:nvSpPr>
        <p:spPr>
          <a:xfrm>
            <a:off x="844168" y="1062928"/>
            <a:ext cx="4222694" cy="646331"/>
          </a:xfrm>
          <a:prstGeom prst="rect">
            <a:avLst/>
          </a:prstGeom>
        </p:spPr>
        <p:txBody>
          <a:bodyPr wrap="none">
            <a:spAutoFit/>
          </a:bodyPr>
          <a:lstStyle/>
          <a:p>
            <a:r>
              <a:rPr lang="es-PR" sz="3600" b="1" dirty="0">
                <a:solidFill>
                  <a:schemeClr val="bg2"/>
                </a:solidFill>
                <a:latin typeface="Myriad Pro"/>
              </a:rPr>
              <a:t>Cuidado de Relevo</a:t>
            </a:r>
          </a:p>
        </p:txBody>
      </p:sp>
    </p:spTree>
    <p:extLst>
      <p:ext uri="{BB962C8B-B14F-4D97-AF65-F5344CB8AC3E}">
        <p14:creationId xmlns:p14="http://schemas.microsoft.com/office/powerpoint/2010/main" val="846141303"/>
      </p:ext>
    </p:extLst>
  </p:cSld>
  <p:clrMapOvr>
    <a:masterClrMapping/>
  </p:clrMapOvr>
  <mc:AlternateContent xmlns:mc="http://schemas.openxmlformats.org/markup-compatibility/2006">
    <mc:Choice xmlns:p14="http://schemas.microsoft.com/office/powerpoint/2010/main" Requires="p14">
      <p:transition spd="med" p14:dur="700" advTm="21149">
        <p:fade/>
      </p:transition>
    </mc:Choice>
    <mc:Fallback>
      <p:transition spd="med" advTm="2114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74C341-6C27-4C15-800C-1839478B7A5A}"/>
              </a:ext>
            </a:extLst>
          </p:cNvPr>
          <p:cNvSpPr>
            <a:spLocks noGrp="1"/>
          </p:cNvSpPr>
          <p:nvPr>
            <p:ph type="body" sz="quarter" idx="13"/>
          </p:nvPr>
        </p:nvSpPr>
        <p:spPr>
          <a:xfrm>
            <a:off x="612773" y="0"/>
            <a:ext cx="15392401" cy="1462152"/>
          </a:xfrm>
        </p:spPr>
        <p:txBody>
          <a:bodyPr/>
          <a:lstStyle/>
          <a:p>
            <a:r>
              <a:rPr lang="en-US" dirty="0"/>
              <a:t>Rodie Transportation Services </a:t>
            </a:r>
          </a:p>
          <a:p>
            <a:r>
              <a:rPr lang="en-US" sz="3600" dirty="0"/>
              <a:t>Servicios de Transporte de Rodie</a:t>
            </a:r>
          </a:p>
          <a:p>
            <a:endParaRPr lang="es-PR" dirty="0"/>
          </a:p>
        </p:txBody>
      </p:sp>
      <p:sp>
        <p:nvSpPr>
          <p:cNvPr id="8" name="Rectangle 7">
            <a:extLst>
              <a:ext uri="{FF2B5EF4-FFF2-40B4-BE49-F238E27FC236}">
                <a16:creationId xmlns:a16="http://schemas.microsoft.com/office/drawing/2014/main" id="{37023590-AFF2-40F4-AFB5-986CF37703DE}"/>
              </a:ext>
            </a:extLst>
          </p:cNvPr>
          <p:cNvSpPr/>
          <p:nvPr/>
        </p:nvSpPr>
        <p:spPr>
          <a:xfrm>
            <a:off x="6478587" y="2715416"/>
            <a:ext cx="16002000" cy="4475071"/>
          </a:xfrm>
          <a:prstGeom prst="rect">
            <a:avLst/>
          </a:prstGeom>
        </p:spPr>
        <p:txBody>
          <a:bodyPr wrap="square">
            <a:spAutoFit/>
          </a:bodyPr>
          <a:lstStyle/>
          <a:p>
            <a:pPr lvl="0">
              <a:lnSpc>
                <a:spcPct val="90000"/>
              </a:lnSpc>
              <a:spcBef>
                <a:spcPct val="20000"/>
              </a:spcBef>
            </a:pPr>
            <a:r>
              <a:rPr lang="en-US" sz="3200" dirty="0">
                <a:solidFill>
                  <a:prstClr val="black">
                    <a:lumMod val="95000"/>
                  </a:prstClr>
                </a:solidFill>
                <a:latin typeface="Raleway Light"/>
              </a:rPr>
              <a:t>Care Connection realized there is an immediate need for transportation assistance in Harris County. Older adults and people with disabilities have a hard time finding rides to their medical appointments due to limited resources in their communities.</a:t>
            </a:r>
          </a:p>
          <a:p>
            <a:pPr lvl="0">
              <a:lnSpc>
                <a:spcPct val="90000"/>
              </a:lnSpc>
              <a:spcBef>
                <a:spcPct val="20000"/>
              </a:spcBef>
            </a:pPr>
            <a:endParaRPr lang="en-US" sz="3200" dirty="0">
              <a:solidFill>
                <a:prstClr val="black">
                  <a:lumMod val="95000"/>
                </a:prstClr>
              </a:solidFill>
              <a:latin typeface="Raleway Light"/>
            </a:endParaRPr>
          </a:p>
          <a:p>
            <a:pPr lvl="0">
              <a:lnSpc>
                <a:spcPct val="90000"/>
              </a:lnSpc>
              <a:spcBef>
                <a:spcPct val="20000"/>
              </a:spcBef>
            </a:pPr>
            <a:r>
              <a:rPr lang="en-US" sz="3200" dirty="0">
                <a:solidFill>
                  <a:prstClr val="black">
                    <a:lumMod val="95000"/>
                  </a:prstClr>
                </a:solidFill>
                <a:latin typeface="Raleway Light"/>
              </a:rPr>
              <a:t>People with disabilities face issues with wheelchair accessible vans and lack of public transportation.</a:t>
            </a:r>
          </a:p>
          <a:p>
            <a:pPr lvl="0">
              <a:lnSpc>
                <a:spcPct val="90000"/>
              </a:lnSpc>
              <a:spcBef>
                <a:spcPct val="20000"/>
              </a:spcBef>
            </a:pPr>
            <a:endParaRPr lang="en-US" sz="3200" dirty="0">
              <a:solidFill>
                <a:prstClr val="black">
                  <a:lumMod val="95000"/>
                </a:prstClr>
              </a:solidFill>
              <a:latin typeface="Raleway Light"/>
            </a:endParaRPr>
          </a:p>
          <a:p>
            <a:pPr lvl="0">
              <a:lnSpc>
                <a:spcPct val="90000"/>
              </a:lnSpc>
              <a:spcBef>
                <a:spcPct val="20000"/>
              </a:spcBef>
            </a:pPr>
            <a:r>
              <a:rPr lang="en-US" sz="3200" dirty="0">
                <a:solidFill>
                  <a:prstClr val="black">
                    <a:lumMod val="95000"/>
                  </a:prstClr>
                </a:solidFill>
                <a:latin typeface="Raleway Light"/>
              </a:rPr>
              <a:t>These barriers leave people with disabilities and older adults with limited capacity to leave their homes for medical visits because they lack mobility options.</a:t>
            </a:r>
          </a:p>
        </p:txBody>
      </p:sp>
      <p:sp>
        <p:nvSpPr>
          <p:cNvPr id="10" name="Rectangle 9">
            <a:extLst>
              <a:ext uri="{FF2B5EF4-FFF2-40B4-BE49-F238E27FC236}">
                <a16:creationId xmlns:a16="http://schemas.microsoft.com/office/drawing/2014/main" id="{3D8D090C-58CF-4203-97E4-838F84EE0453}"/>
              </a:ext>
            </a:extLst>
          </p:cNvPr>
          <p:cNvSpPr/>
          <p:nvPr/>
        </p:nvSpPr>
        <p:spPr>
          <a:xfrm>
            <a:off x="6783387" y="8325683"/>
            <a:ext cx="16300910" cy="5170646"/>
          </a:xfrm>
          <a:prstGeom prst="rect">
            <a:avLst/>
          </a:prstGeom>
        </p:spPr>
        <p:txBody>
          <a:bodyPr wrap="square">
            <a:spAutoFit/>
          </a:bodyPr>
          <a:lstStyle/>
          <a:p>
            <a:r>
              <a:rPr lang="es-PR" sz="3000" dirty="0">
                <a:latin typeface="Raleway Light"/>
              </a:rPr>
              <a:t>Care Connection se dio cuenta de que hay una necesidad inmediata de asistencia de transporte en el Condado de Harris. Los adultos mayores y las personas con discapacidad tienen dificultades para encontrar transporte a sus citas médicas debido a los recursos limitados en sus comunidades.</a:t>
            </a:r>
          </a:p>
          <a:p>
            <a:endParaRPr lang="es-PR" sz="3000" dirty="0">
              <a:latin typeface="Raleway Light"/>
            </a:endParaRPr>
          </a:p>
          <a:p>
            <a:r>
              <a:rPr lang="es-PR" sz="3000" dirty="0">
                <a:latin typeface="Raleway Light"/>
              </a:rPr>
              <a:t>Las personas con discapacidad enfrentan problemas con las camionetas accesibles para sillas de ruedas y la falta de transporte público.</a:t>
            </a:r>
          </a:p>
          <a:p>
            <a:endParaRPr lang="es-PR" sz="3000" dirty="0">
              <a:latin typeface="Raleway Light"/>
            </a:endParaRPr>
          </a:p>
          <a:p>
            <a:r>
              <a:rPr lang="es-PR" sz="3000" dirty="0">
                <a:latin typeface="Raleway Light"/>
              </a:rPr>
              <a:t>Estas barreras dejan a las personas con discapacidad y a los adultos mayores con capacidad limitada para abandonar sus hogares para visitas médicas porque carecen de opciones de movilidad.</a:t>
            </a:r>
          </a:p>
        </p:txBody>
      </p:sp>
      <p:pic>
        <p:nvPicPr>
          <p:cNvPr id="14" name="Picture 13">
            <a:extLst>
              <a:ext uri="{FF2B5EF4-FFF2-40B4-BE49-F238E27FC236}">
                <a16:creationId xmlns:a16="http://schemas.microsoft.com/office/drawing/2014/main" id="{98DCB62F-FB2C-4C14-A210-BB41A760436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33" r="-2" b="14802"/>
          <a:stretch/>
        </p:blipFill>
        <p:spPr>
          <a:xfrm>
            <a:off x="611186" y="2971800"/>
            <a:ext cx="5111291" cy="5632311"/>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15" name="TextBox 14">
            <a:extLst>
              <a:ext uri="{FF2B5EF4-FFF2-40B4-BE49-F238E27FC236}">
                <a16:creationId xmlns:a16="http://schemas.microsoft.com/office/drawing/2014/main" id="{E71CEED2-3F22-441E-88D5-9EA650780C64}"/>
              </a:ext>
            </a:extLst>
          </p:cNvPr>
          <p:cNvSpPr txBox="1"/>
          <p:nvPr/>
        </p:nvSpPr>
        <p:spPr>
          <a:xfrm>
            <a:off x="19508787" y="12963155"/>
            <a:ext cx="4012671" cy="523220"/>
          </a:xfrm>
          <a:prstGeom prst="rect">
            <a:avLst/>
          </a:prstGeom>
          <a:solidFill>
            <a:srgbClr val="000000"/>
          </a:solidFill>
        </p:spPr>
        <p:txBody>
          <a:bodyPr wrap="square" rtlCol="0">
            <a:spAutoFit/>
          </a:bodyPr>
          <a:lstStyle/>
          <a:p>
            <a:pPr algn="r">
              <a:spcAft>
                <a:spcPts val="1200"/>
              </a:spcAft>
            </a:pPr>
            <a:r>
              <a:rPr lang="en-US" sz="1400" dirty="0">
                <a:solidFill>
                  <a:srgbClr val="FFFFFF"/>
                </a:solidFill>
                <a:hlinkClick r:id="rId3" tooltip="http://usa.streetsblog.org/2011/06/14/how-seniors-get-stuck-at-home-with-no-transit-options/">
                  <a:extLst>
                    <a:ext uri="{A12FA001-AC4F-418D-AE19-62706E023703}">
                      <ahyp:hlinkClr xmlns:ahyp="http://schemas.microsoft.com/office/drawing/2018/hyperlinkcolor" val="tx"/>
                    </a:ext>
                  </a:extLst>
                </a:hlinkClick>
              </a:rPr>
              <a:t>This Photo</a:t>
            </a:r>
            <a:r>
              <a:rPr lang="en-US" sz="1400" dirty="0">
                <a:solidFill>
                  <a:srgbClr val="FFFFFF"/>
                </a:solidFill>
              </a:rPr>
              <a:t> by Unknown Author is licensed under </a:t>
            </a:r>
            <a:r>
              <a:rPr lang="en-US" sz="1400" dirty="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1400" dirty="0">
              <a:solidFill>
                <a:srgbClr val="FFFFFF"/>
              </a:solidFill>
            </a:endParaRPr>
          </a:p>
        </p:txBody>
      </p:sp>
    </p:spTree>
    <p:extLst>
      <p:ext uri="{BB962C8B-B14F-4D97-AF65-F5344CB8AC3E}">
        <p14:creationId xmlns:p14="http://schemas.microsoft.com/office/powerpoint/2010/main" val="2880501567"/>
      </p:ext>
    </p:extLst>
  </p:cSld>
  <p:clrMapOvr>
    <a:masterClrMapping/>
  </p:clrMapOvr>
  <mc:AlternateContent xmlns:mc="http://schemas.openxmlformats.org/markup-compatibility/2006">
    <mc:Choice xmlns:p14="http://schemas.microsoft.com/office/powerpoint/2010/main" Requires="p14">
      <p:transition spd="med" p14:dur="700" advTm="37783">
        <p:fade/>
      </p:transition>
    </mc:Choice>
    <mc:Fallback>
      <p:transition spd="med" advTm="3778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35E05B-1D8F-4A37-A87E-D4137B6D9D34}"/>
              </a:ext>
            </a:extLst>
          </p:cNvPr>
          <p:cNvSpPr>
            <a:spLocks noGrp="1"/>
          </p:cNvSpPr>
          <p:nvPr>
            <p:ph type="body" sz="quarter" idx="13"/>
          </p:nvPr>
        </p:nvSpPr>
        <p:spPr>
          <a:xfrm>
            <a:off x="611186" y="110194"/>
            <a:ext cx="9906001" cy="1462152"/>
          </a:xfrm>
        </p:spPr>
        <p:txBody>
          <a:bodyPr/>
          <a:lstStyle/>
          <a:p>
            <a:r>
              <a:rPr lang="en-US" sz="5400" dirty="0"/>
              <a:t>Requirements for Rodie</a:t>
            </a:r>
          </a:p>
        </p:txBody>
      </p:sp>
      <p:sp>
        <p:nvSpPr>
          <p:cNvPr id="4" name="Rectangle 3">
            <a:extLst>
              <a:ext uri="{FF2B5EF4-FFF2-40B4-BE49-F238E27FC236}">
                <a16:creationId xmlns:a16="http://schemas.microsoft.com/office/drawing/2014/main" id="{9769805C-3E66-499A-BA52-1D04049ABBFC}"/>
              </a:ext>
            </a:extLst>
          </p:cNvPr>
          <p:cNvSpPr/>
          <p:nvPr/>
        </p:nvSpPr>
        <p:spPr>
          <a:xfrm>
            <a:off x="797170" y="3962400"/>
            <a:ext cx="8263182" cy="8217634"/>
          </a:xfrm>
          <a:prstGeom prst="rect">
            <a:avLst/>
          </a:prstGeom>
        </p:spPr>
        <p:txBody>
          <a:bodyPr wrap="square">
            <a:spAutoFit/>
          </a:bodyPr>
          <a:lstStyle/>
          <a:p>
            <a:pPr lvl="0" algn="ctr">
              <a:spcBef>
                <a:spcPct val="20000"/>
              </a:spcBef>
            </a:pPr>
            <a:r>
              <a:rPr lang="en-US" sz="4400" dirty="0">
                <a:solidFill>
                  <a:prstClr val="black"/>
                </a:solidFill>
                <a:latin typeface="Raleway Light"/>
              </a:rPr>
              <a:t>RIDES FOR PEOPLE WITH DISABILITIES AND OLDER ADULTS is available for those who: </a:t>
            </a:r>
          </a:p>
          <a:p>
            <a:pPr lvl="0" algn="ctr">
              <a:spcBef>
                <a:spcPct val="20000"/>
              </a:spcBef>
            </a:pPr>
            <a:endParaRPr lang="en-US" sz="4400" dirty="0">
              <a:solidFill>
                <a:prstClr val="black"/>
              </a:solidFill>
              <a:latin typeface="Raleway Light"/>
            </a:endParaRPr>
          </a:p>
          <a:p>
            <a:pPr marL="1905061" lvl="1" indent="-685800">
              <a:spcBef>
                <a:spcPct val="20000"/>
              </a:spcBef>
              <a:buFont typeface="Wingdings" panose="05000000000000000000" pitchFamily="2" charset="2"/>
              <a:buChar char="q"/>
            </a:pPr>
            <a:r>
              <a:rPr lang="en-US" sz="4400" dirty="0">
                <a:solidFill>
                  <a:prstClr val="black"/>
                </a:solidFill>
                <a:latin typeface="Raleway Light"/>
              </a:rPr>
              <a:t> Live in Harris County </a:t>
            </a:r>
          </a:p>
          <a:p>
            <a:pPr marL="1790761" lvl="1" indent="-571500">
              <a:spcBef>
                <a:spcPct val="20000"/>
              </a:spcBef>
              <a:buFont typeface="Wingdings" panose="05000000000000000000" pitchFamily="2" charset="2"/>
              <a:buChar char="q"/>
            </a:pPr>
            <a:r>
              <a:rPr lang="en-US" sz="4400" dirty="0">
                <a:solidFill>
                  <a:prstClr val="black"/>
                </a:solidFill>
                <a:latin typeface="Raleway Light"/>
              </a:rPr>
              <a:t>Are 59 and younger with a documented disability </a:t>
            </a:r>
          </a:p>
          <a:p>
            <a:pPr marL="1790761" lvl="1" indent="-571500">
              <a:spcBef>
                <a:spcPct val="20000"/>
              </a:spcBef>
              <a:buFont typeface="Wingdings" panose="05000000000000000000" pitchFamily="2" charset="2"/>
              <a:buChar char="q"/>
            </a:pPr>
            <a:r>
              <a:rPr lang="en-US" sz="4400" dirty="0">
                <a:solidFill>
                  <a:prstClr val="black"/>
                </a:solidFill>
                <a:latin typeface="Raleway Light"/>
              </a:rPr>
              <a:t>Travel within Harris County</a:t>
            </a:r>
          </a:p>
          <a:p>
            <a:pPr lvl="0" algn="ctr">
              <a:spcBef>
                <a:spcPct val="20000"/>
              </a:spcBef>
            </a:pPr>
            <a:r>
              <a:rPr lang="en-US" sz="4400" b="1" dirty="0">
                <a:solidFill>
                  <a:prstClr val="black">
                    <a:lumMod val="95000"/>
                  </a:prstClr>
                </a:solidFill>
                <a:latin typeface="Raleway Light"/>
              </a:rPr>
              <a:t>Please call 855-YES-ADRC (855-937-2372)</a:t>
            </a:r>
            <a:endParaRPr lang="en-US" sz="4400" b="1" dirty="0">
              <a:solidFill>
                <a:prstClr val="white">
                  <a:lumMod val="75000"/>
                </a:prstClr>
              </a:solidFill>
              <a:latin typeface="Raleway Light"/>
            </a:endParaRPr>
          </a:p>
        </p:txBody>
      </p:sp>
      <p:sp>
        <p:nvSpPr>
          <p:cNvPr id="5" name="Rectangle 4">
            <a:extLst>
              <a:ext uri="{FF2B5EF4-FFF2-40B4-BE49-F238E27FC236}">
                <a16:creationId xmlns:a16="http://schemas.microsoft.com/office/drawing/2014/main" id="{E3ED3ED3-FD77-4C25-AAD3-8CE24517EDB0}"/>
              </a:ext>
            </a:extLst>
          </p:cNvPr>
          <p:cNvSpPr/>
          <p:nvPr/>
        </p:nvSpPr>
        <p:spPr>
          <a:xfrm>
            <a:off x="10821987" y="3962400"/>
            <a:ext cx="12192000" cy="7540526"/>
          </a:xfrm>
          <a:prstGeom prst="rect">
            <a:avLst/>
          </a:prstGeom>
        </p:spPr>
        <p:txBody>
          <a:bodyPr wrap="square">
            <a:spAutoFit/>
          </a:bodyPr>
          <a:lstStyle/>
          <a:p>
            <a:pPr algn="ctr"/>
            <a:r>
              <a:rPr lang="es-PR" sz="4400" dirty="0">
                <a:latin typeface="Raleway ExtraLight"/>
              </a:rPr>
              <a:t>VIAJES PARA PERSONAS CON DISCAPACIDAD Y ADULTOS MAYORES está disponible para aquellos que:</a:t>
            </a:r>
          </a:p>
          <a:p>
            <a:pPr algn="ctr"/>
            <a:endParaRPr lang="es-PR" sz="4400" dirty="0">
              <a:latin typeface="Raleway ExtraLight"/>
            </a:endParaRPr>
          </a:p>
          <a:p>
            <a:pPr marL="685800" indent="-685800">
              <a:buFont typeface="Wingdings" panose="05000000000000000000" pitchFamily="2" charset="2"/>
              <a:buChar char="q"/>
            </a:pPr>
            <a:r>
              <a:rPr lang="es-PR" sz="4400" dirty="0">
                <a:latin typeface="Raleway ExtraLight"/>
              </a:rPr>
              <a:t> Vive en el condado de Harris</a:t>
            </a:r>
          </a:p>
          <a:p>
            <a:pPr marL="685800" indent="-685800">
              <a:buFont typeface="Wingdings" panose="05000000000000000000" pitchFamily="2" charset="2"/>
              <a:buChar char="q"/>
            </a:pPr>
            <a:r>
              <a:rPr lang="es-PR" sz="4400" dirty="0">
                <a:latin typeface="Raleway ExtraLight"/>
              </a:rPr>
              <a:t>Tiene 59 años o menos con una discapacidad documentada</a:t>
            </a:r>
          </a:p>
          <a:p>
            <a:pPr marL="685800" indent="-685800">
              <a:buFont typeface="Wingdings" panose="05000000000000000000" pitchFamily="2" charset="2"/>
              <a:buChar char="q"/>
            </a:pPr>
            <a:r>
              <a:rPr lang="es-PR" sz="4400" dirty="0">
                <a:latin typeface="Raleway ExtraLight"/>
              </a:rPr>
              <a:t>Viajar dentro del condado de Harris</a:t>
            </a:r>
          </a:p>
          <a:p>
            <a:pPr marL="685800" indent="-685800">
              <a:buFont typeface="Wingdings" panose="05000000000000000000" pitchFamily="2" charset="2"/>
              <a:buChar char="q"/>
            </a:pPr>
            <a:endParaRPr lang="es-PR" sz="4400" dirty="0">
              <a:latin typeface="Raleway ExtraLight"/>
            </a:endParaRPr>
          </a:p>
          <a:p>
            <a:r>
              <a:rPr lang="es-PR" sz="4400" b="1" dirty="0">
                <a:latin typeface="Raleway ExtraLight"/>
              </a:rPr>
              <a:t>Por favor llame al 855-YES-ADRC (855-937-2372</a:t>
            </a:r>
            <a:r>
              <a:rPr lang="es-PR" sz="4400" dirty="0">
                <a:latin typeface="Raleway ExtraLight"/>
              </a:rPr>
              <a:t>)</a:t>
            </a:r>
          </a:p>
        </p:txBody>
      </p:sp>
      <p:sp>
        <p:nvSpPr>
          <p:cNvPr id="3" name="Rectangle 2">
            <a:extLst>
              <a:ext uri="{FF2B5EF4-FFF2-40B4-BE49-F238E27FC236}">
                <a16:creationId xmlns:a16="http://schemas.microsoft.com/office/drawing/2014/main" id="{0A708276-856E-4A94-BBD8-32E01FC0570E}"/>
              </a:ext>
            </a:extLst>
          </p:cNvPr>
          <p:cNvSpPr/>
          <p:nvPr/>
        </p:nvSpPr>
        <p:spPr>
          <a:xfrm>
            <a:off x="769662" y="1110681"/>
            <a:ext cx="7315200" cy="584775"/>
          </a:xfrm>
          <a:prstGeom prst="rect">
            <a:avLst/>
          </a:prstGeom>
        </p:spPr>
        <p:txBody>
          <a:bodyPr wrap="square">
            <a:spAutoFit/>
          </a:bodyPr>
          <a:lstStyle/>
          <a:p>
            <a:r>
              <a:rPr lang="es-PR" sz="3200" b="1" dirty="0">
                <a:solidFill>
                  <a:schemeClr val="bg2"/>
                </a:solidFill>
                <a:latin typeface="Myriad Pro"/>
              </a:rPr>
              <a:t>Requisitos para </a:t>
            </a:r>
            <a:r>
              <a:rPr lang="es-PR" sz="3200" b="1" dirty="0" err="1">
                <a:solidFill>
                  <a:schemeClr val="bg2"/>
                </a:solidFill>
                <a:latin typeface="Myriad Pro"/>
              </a:rPr>
              <a:t>Rodie</a:t>
            </a:r>
            <a:endParaRPr lang="es-PR" sz="3200" b="1" dirty="0">
              <a:solidFill>
                <a:schemeClr val="bg2"/>
              </a:solidFill>
              <a:latin typeface="Myriad Pro"/>
            </a:endParaRPr>
          </a:p>
        </p:txBody>
      </p:sp>
    </p:spTree>
    <p:extLst>
      <p:ext uri="{BB962C8B-B14F-4D97-AF65-F5344CB8AC3E}">
        <p14:creationId xmlns:p14="http://schemas.microsoft.com/office/powerpoint/2010/main" val="2943292588"/>
      </p:ext>
    </p:extLst>
  </p:cSld>
  <p:clrMapOvr>
    <a:masterClrMapping/>
  </p:clrMapOvr>
  <mc:AlternateContent xmlns:mc="http://schemas.openxmlformats.org/markup-compatibility/2006">
    <mc:Choice xmlns:p14="http://schemas.microsoft.com/office/powerpoint/2010/main" Requires="p14">
      <p:transition spd="med" p14:dur="700" advTm="4648">
        <p:fade/>
      </p:transition>
    </mc:Choice>
    <mc:Fallback>
      <p:transition spd="med" advTm="464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7950" y="259610"/>
            <a:ext cx="15955651" cy="2707950"/>
          </a:xfrm>
          <a:prstGeom prst="rect">
            <a:avLst/>
          </a:prstGeom>
        </p:spPr>
        <p:txBody>
          <a:bodyPr vert="horz" lIns="243852" tIns="121926" rIns="243852" bIns="121926" rtlCol="0" anchor="ctr">
            <a:noAutofit/>
          </a:bodyPr>
          <a:lst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a:lstStyle>
          <a:p>
            <a:r>
              <a:rPr lang="en-US" sz="6600" dirty="0"/>
              <a:t>Care Connection </a:t>
            </a:r>
          </a:p>
          <a:p>
            <a:r>
              <a:rPr lang="en-US" sz="6600" dirty="0"/>
              <a:t>Aging &amp; Disability Resource Center</a:t>
            </a:r>
          </a:p>
        </p:txBody>
      </p:sp>
      <p:sp>
        <p:nvSpPr>
          <p:cNvPr id="4" name="Subtitle 2"/>
          <p:cNvSpPr txBox="1">
            <a:spLocks/>
          </p:cNvSpPr>
          <p:nvPr/>
        </p:nvSpPr>
        <p:spPr>
          <a:xfrm>
            <a:off x="711416" y="5537039"/>
            <a:ext cx="4572000" cy="1838598"/>
          </a:xfrm>
          <a:prstGeom prst="rect">
            <a:avLst/>
          </a:prstGeom>
        </p:spPr>
        <p:txBody>
          <a:bodyPr vert="horz" lIns="243852" tIns="121926" rIns="243852" bIns="121926" rtlCol="0">
            <a:normAutofit fontScale="47500" lnSpcReduction="20000"/>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endParaRPr lang="en-US" sz="4300" dirty="0">
              <a:latin typeface="Raleway ExtraLight"/>
              <a:cs typeface="Raleway ExtraLight"/>
            </a:endParaRPr>
          </a:p>
          <a:p>
            <a:endParaRPr lang="en-US" sz="4300" dirty="0">
              <a:latin typeface="Raleway ExtraLight"/>
              <a:cs typeface="Raleway ExtraLight"/>
            </a:endParaRPr>
          </a:p>
          <a:p>
            <a:endParaRPr lang="en-US" sz="4300" dirty="0">
              <a:latin typeface="Raleway ExtraLight"/>
              <a:cs typeface="Raleway ExtraLight"/>
            </a:endParaRPr>
          </a:p>
          <a:p>
            <a:r>
              <a:rPr lang="en-US" sz="8000" b="1" dirty="0">
                <a:latin typeface="Raleway ExtraLight"/>
                <a:cs typeface="Raleway ExtraLight"/>
              </a:rPr>
              <a:t>April, 2020</a:t>
            </a:r>
          </a:p>
          <a:p>
            <a:endParaRPr lang="en-US" sz="4300" dirty="0">
              <a:latin typeface="Raleway ExtraLight"/>
              <a:cs typeface="Raleway ExtraLight"/>
            </a:endParaRPr>
          </a:p>
        </p:txBody>
      </p:sp>
      <p:sp>
        <p:nvSpPr>
          <p:cNvPr id="5" name="Subtitle 2"/>
          <p:cNvSpPr txBox="1">
            <a:spLocks/>
          </p:cNvSpPr>
          <p:nvPr/>
        </p:nvSpPr>
        <p:spPr>
          <a:xfrm>
            <a:off x="1601787" y="8522854"/>
            <a:ext cx="17132300" cy="2149870"/>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endParaRPr lang="en-US" sz="2800" dirty="0">
              <a:latin typeface="Raleway ExtraLight"/>
              <a:cs typeface="Raleway ExtraLight"/>
            </a:endParaRPr>
          </a:p>
        </p:txBody>
      </p:sp>
      <p:pic>
        <p:nvPicPr>
          <p:cNvPr id="2" name="Picture 1">
            <a:extLst>
              <a:ext uri="{FF2B5EF4-FFF2-40B4-BE49-F238E27FC236}">
                <a16:creationId xmlns:a16="http://schemas.microsoft.com/office/drawing/2014/main" id="{CA5728BA-77AE-4DF4-A5E9-0BA35472B4B3}"/>
              </a:ext>
            </a:extLst>
          </p:cNvPr>
          <p:cNvPicPr>
            <a:picLocks noChangeAspect="1"/>
          </p:cNvPicPr>
          <p:nvPr/>
        </p:nvPicPr>
        <p:blipFill>
          <a:blip r:embed="rId2"/>
          <a:stretch>
            <a:fillRect/>
          </a:stretch>
        </p:blipFill>
        <p:spPr>
          <a:xfrm>
            <a:off x="567950" y="8378827"/>
            <a:ext cx="4858933" cy="2664183"/>
          </a:xfrm>
          <a:prstGeom prst="rect">
            <a:avLst/>
          </a:prstGeom>
        </p:spPr>
      </p:pic>
      <p:pic>
        <p:nvPicPr>
          <p:cNvPr id="6" name="Picture 5">
            <a:extLst>
              <a:ext uri="{FF2B5EF4-FFF2-40B4-BE49-F238E27FC236}">
                <a16:creationId xmlns:a16="http://schemas.microsoft.com/office/drawing/2014/main" id="{B4482640-A0BB-4A0F-8725-50F180D46EF3}"/>
              </a:ext>
            </a:extLst>
          </p:cNvPr>
          <p:cNvPicPr>
            <a:picLocks noChangeAspect="1"/>
          </p:cNvPicPr>
          <p:nvPr/>
        </p:nvPicPr>
        <p:blipFill>
          <a:blip r:embed="rId3"/>
          <a:stretch>
            <a:fillRect/>
          </a:stretch>
        </p:blipFill>
        <p:spPr>
          <a:xfrm>
            <a:off x="6326187" y="8365380"/>
            <a:ext cx="5432007" cy="2664183"/>
          </a:xfrm>
          <a:prstGeom prst="rect">
            <a:avLst/>
          </a:prstGeom>
        </p:spPr>
      </p:pic>
      <p:sp>
        <p:nvSpPr>
          <p:cNvPr id="7" name="Rectangle 6">
            <a:extLst>
              <a:ext uri="{FF2B5EF4-FFF2-40B4-BE49-F238E27FC236}">
                <a16:creationId xmlns:a16="http://schemas.microsoft.com/office/drawing/2014/main" id="{F153BC7C-4E36-4B77-94EA-87B739950DDB}"/>
              </a:ext>
            </a:extLst>
          </p:cNvPr>
          <p:cNvSpPr/>
          <p:nvPr/>
        </p:nvSpPr>
        <p:spPr>
          <a:xfrm>
            <a:off x="545376" y="3625239"/>
            <a:ext cx="19888199" cy="1323439"/>
          </a:xfrm>
          <a:prstGeom prst="rect">
            <a:avLst/>
          </a:prstGeom>
        </p:spPr>
        <p:txBody>
          <a:bodyPr wrap="square">
            <a:spAutoFit/>
          </a:bodyPr>
          <a:lstStyle/>
          <a:p>
            <a:r>
              <a:rPr lang="es-PR" sz="4000" b="1" dirty="0">
                <a:solidFill>
                  <a:schemeClr val="bg2"/>
                </a:solidFill>
                <a:latin typeface="Myriad Pro"/>
              </a:rPr>
              <a:t>Conexión de Cuidado </a:t>
            </a:r>
          </a:p>
          <a:p>
            <a:r>
              <a:rPr lang="es-PR" sz="4000" b="1" dirty="0">
                <a:solidFill>
                  <a:schemeClr val="bg2"/>
                </a:solidFill>
                <a:latin typeface="Myriad Pro"/>
              </a:rPr>
              <a:t>Centro de Recursos Sobre Envejecimiento y Discapacidad</a:t>
            </a:r>
          </a:p>
        </p:txBody>
      </p:sp>
    </p:spTree>
    <p:extLst>
      <p:ext uri="{BB962C8B-B14F-4D97-AF65-F5344CB8AC3E}">
        <p14:creationId xmlns:p14="http://schemas.microsoft.com/office/powerpoint/2010/main" val="1251252580"/>
      </p:ext>
    </p:extLst>
  </p:cSld>
  <p:clrMapOvr>
    <a:masterClrMapping/>
  </p:clrMapOvr>
  <mc:AlternateContent xmlns:mc="http://schemas.openxmlformats.org/markup-compatibility/2006">
    <mc:Choice xmlns:p14="http://schemas.microsoft.com/office/powerpoint/2010/main" Requires="p14">
      <p:transition spd="med" p14:dur="700" advTm="54955">
        <p:fade/>
      </p:transition>
    </mc:Choice>
    <mc:Fallback>
      <p:transition spd="med" advTm="54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childTnLst>
                          </p:cTn>
                        </p:par>
                        <p:par>
                          <p:cTn id="15" fill="hold">
                            <p:stCondLst>
                              <p:cond delay="1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73187" y="8515200"/>
            <a:ext cx="17131486" cy="2940051"/>
          </a:xfrm>
          <a:prstGeom prst="rect">
            <a:avLst/>
          </a:prstGeom>
        </p:spPr>
        <p:txBody>
          <a:bodyPr vert="horz" lIns="243852" tIns="121926" rIns="243852" bIns="12192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endParaRPr lang="en-US" sz="14400" dirty="0">
              <a:solidFill>
                <a:schemeClr val="accent2"/>
              </a:solidFill>
            </a:endParaRPr>
          </a:p>
        </p:txBody>
      </p:sp>
      <p:grpSp>
        <p:nvGrpSpPr>
          <p:cNvPr id="14" name="Group 13"/>
          <p:cNvGrpSpPr/>
          <p:nvPr/>
        </p:nvGrpSpPr>
        <p:grpSpPr>
          <a:xfrm>
            <a:off x="3506787" y="1237626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1" name="Rectangle 20"/>
          <p:cNvSpPr/>
          <p:nvPr/>
        </p:nvSpPr>
        <p:spPr>
          <a:xfrm>
            <a:off x="47528" y="2479015"/>
            <a:ext cx="24363285" cy="4131371"/>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400">
              <a:lnSpc>
                <a:spcPct val="90000"/>
              </a:lnSpc>
              <a:spcBef>
                <a:spcPts val="1000"/>
              </a:spcBef>
            </a:pPr>
            <a:r>
              <a:rPr lang="en-US" sz="3600" b="1" u="sng" dirty="0">
                <a:solidFill>
                  <a:schemeClr val="tx1"/>
                </a:solidFill>
                <a:latin typeface="+mj-lt"/>
              </a:rPr>
              <a:t>Medicare Extra Help Program</a:t>
            </a:r>
          </a:p>
          <a:p>
            <a:pPr marL="228600" lvl="0" indent="-228600" defTabSz="914400">
              <a:lnSpc>
                <a:spcPct val="90000"/>
              </a:lnSpc>
              <a:spcBef>
                <a:spcPts val="1000"/>
              </a:spcBef>
              <a:buFont typeface="Arial" panose="020B0604020202020204" pitchFamily="34" charset="0"/>
              <a:buChar char="•"/>
            </a:pPr>
            <a:r>
              <a:rPr lang="en-US" sz="2800" b="1" dirty="0">
                <a:solidFill>
                  <a:schemeClr val="tx1"/>
                </a:solidFill>
                <a:latin typeface="+mj-lt"/>
              </a:rPr>
              <a:t>The Medicare Extra Help Program provides financial assistance for beneficiaries who have limited income and resources. </a:t>
            </a:r>
          </a:p>
          <a:p>
            <a:pPr marL="228600" lvl="0" indent="-228600" defTabSz="914400">
              <a:lnSpc>
                <a:spcPct val="90000"/>
              </a:lnSpc>
              <a:spcBef>
                <a:spcPts val="1000"/>
              </a:spcBef>
              <a:buFont typeface="Arial" panose="020B0604020202020204" pitchFamily="34" charset="0"/>
              <a:buChar char="•"/>
            </a:pPr>
            <a:r>
              <a:rPr lang="en-US" sz="2800" b="1" dirty="0">
                <a:solidFill>
                  <a:schemeClr val="tx1"/>
                </a:solidFill>
                <a:latin typeface="+mj-lt"/>
              </a:rPr>
              <a:t>Those eligible for the program receive help paying for monthly premiums, yearly deductibles, prescription coinsurance and copayments, with no gap in coverage.</a:t>
            </a:r>
          </a:p>
          <a:p>
            <a:pPr lvl="0" defTabSz="914400">
              <a:lnSpc>
                <a:spcPct val="90000"/>
              </a:lnSpc>
              <a:spcBef>
                <a:spcPts val="1000"/>
              </a:spcBef>
            </a:pPr>
            <a:endParaRPr lang="en-US" sz="2800" b="1" u="sng" dirty="0">
              <a:solidFill>
                <a:schemeClr val="tx1"/>
              </a:solidFill>
              <a:latin typeface="+mj-lt"/>
            </a:endParaRPr>
          </a:p>
          <a:p>
            <a:pPr lvl="0" defTabSz="914400">
              <a:lnSpc>
                <a:spcPct val="90000"/>
              </a:lnSpc>
              <a:spcBef>
                <a:spcPts val="1000"/>
              </a:spcBef>
            </a:pPr>
            <a:r>
              <a:rPr lang="en-US" sz="3600" b="1" u="sng" dirty="0">
                <a:solidFill>
                  <a:schemeClr val="tx1"/>
                </a:solidFill>
                <a:latin typeface="+mj-lt"/>
              </a:rPr>
              <a:t>Eligibility</a:t>
            </a:r>
          </a:p>
          <a:p>
            <a:pPr marL="228600" lvl="0" indent="-228600" defTabSz="914400">
              <a:lnSpc>
                <a:spcPct val="90000"/>
              </a:lnSpc>
              <a:spcBef>
                <a:spcPts val="1000"/>
              </a:spcBef>
              <a:buFont typeface="Arial" panose="020B0604020202020204" pitchFamily="34" charset="0"/>
              <a:buChar char="•"/>
            </a:pPr>
            <a:r>
              <a:rPr lang="en-US" sz="2800" b="1" dirty="0">
                <a:solidFill>
                  <a:schemeClr val="tx1"/>
                </a:solidFill>
                <a:latin typeface="+mj-lt"/>
              </a:rPr>
              <a:t>Some people are automatically eligible for the Extra Help program, including:</a:t>
            </a:r>
          </a:p>
          <a:p>
            <a:pPr lvl="0" defTabSz="914400">
              <a:lnSpc>
                <a:spcPct val="90000"/>
              </a:lnSpc>
              <a:spcBef>
                <a:spcPts val="1000"/>
              </a:spcBef>
            </a:pPr>
            <a:r>
              <a:rPr lang="en-US" sz="2800" b="1" dirty="0">
                <a:solidFill>
                  <a:schemeClr val="tx1"/>
                </a:solidFill>
                <a:latin typeface="+mj-lt"/>
              </a:rPr>
              <a:t>       • Full benefit dual eligible (receive Medicare and Medicaid)</a:t>
            </a:r>
          </a:p>
          <a:p>
            <a:pPr lvl="0" defTabSz="914400">
              <a:lnSpc>
                <a:spcPct val="90000"/>
              </a:lnSpc>
              <a:spcBef>
                <a:spcPts val="1000"/>
              </a:spcBef>
            </a:pPr>
            <a:r>
              <a:rPr lang="en-US" sz="2800" b="1" dirty="0">
                <a:solidFill>
                  <a:schemeClr val="tx1"/>
                </a:solidFill>
                <a:latin typeface="+mj-lt"/>
              </a:rPr>
              <a:t>       • Social Security Insurance recipients with Medicare and Medicare Savings Programs participants</a:t>
            </a:r>
          </a:p>
        </p:txBody>
      </p:sp>
      <p:sp>
        <p:nvSpPr>
          <p:cNvPr id="2" name="Rectangle 1">
            <a:extLst>
              <a:ext uri="{FF2B5EF4-FFF2-40B4-BE49-F238E27FC236}">
                <a16:creationId xmlns:a16="http://schemas.microsoft.com/office/drawing/2014/main" id="{3B04EA29-B355-4CD8-A59E-2109A26EE267}"/>
              </a:ext>
            </a:extLst>
          </p:cNvPr>
          <p:cNvSpPr/>
          <p:nvPr/>
        </p:nvSpPr>
        <p:spPr>
          <a:xfrm>
            <a:off x="915988" y="447689"/>
            <a:ext cx="7924800" cy="923330"/>
          </a:xfrm>
          <a:prstGeom prst="rect">
            <a:avLst/>
          </a:prstGeom>
        </p:spPr>
        <p:txBody>
          <a:bodyPr wrap="square">
            <a:spAutoFit/>
          </a:bodyPr>
          <a:lstStyle/>
          <a:p>
            <a:r>
              <a:rPr lang="en-US" sz="5400" b="1" dirty="0">
                <a:solidFill>
                  <a:schemeClr val="bg2"/>
                </a:solidFill>
              </a:rPr>
              <a:t>Special Medicare Programs</a:t>
            </a:r>
            <a:endParaRPr lang="en-US" sz="5400" dirty="0">
              <a:solidFill>
                <a:schemeClr val="bg2"/>
              </a:solidFill>
            </a:endParaRPr>
          </a:p>
        </p:txBody>
      </p:sp>
      <p:sp>
        <p:nvSpPr>
          <p:cNvPr id="3" name="Rectangle 2">
            <a:extLst>
              <a:ext uri="{FF2B5EF4-FFF2-40B4-BE49-F238E27FC236}">
                <a16:creationId xmlns:a16="http://schemas.microsoft.com/office/drawing/2014/main" id="{7FAF51DD-FD83-485C-ABC0-AE1D05CBE4C1}"/>
              </a:ext>
            </a:extLst>
          </p:cNvPr>
          <p:cNvSpPr/>
          <p:nvPr/>
        </p:nvSpPr>
        <p:spPr>
          <a:xfrm>
            <a:off x="-11694" y="5749442"/>
            <a:ext cx="24351341" cy="6494085"/>
          </a:xfrm>
          <a:prstGeom prst="rect">
            <a:avLst/>
          </a:prstGeom>
        </p:spPr>
        <p:txBody>
          <a:bodyPr wrap="square">
            <a:spAutoFit/>
          </a:bodyPr>
          <a:lstStyle/>
          <a:p>
            <a:endParaRPr lang="es-ES" sz="2400" b="1" u="sng" dirty="0">
              <a:latin typeface="+mj-lt"/>
            </a:endParaRPr>
          </a:p>
          <a:p>
            <a:endParaRPr lang="es-ES" sz="3600" b="1" u="sng" dirty="0">
              <a:latin typeface="+mj-lt"/>
            </a:endParaRPr>
          </a:p>
          <a:p>
            <a:r>
              <a:rPr lang="es-ES" sz="3600" b="1" u="sng" dirty="0">
                <a:latin typeface="+mj-lt"/>
              </a:rPr>
              <a:t>Programa de ayuda adicional de Medicare</a:t>
            </a:r>
          </a:p>
          <a:p>
            <a:endParaRPr lang="es-ES" sz="2800" b="1" u="sng" dirty="0">
              <a:latin typeface="+mj-lt"/>
            </a:endParaRPr>
          </a:p>
          <a:p>
            <a:r>
              <a:rPr lang="es-ES" sz="2800" b="1" dirty="0">
                <a:latin typeface="+mj-lt"/>
              </a:rPr>
              <a:t>El Programa de Ayuda Adicional de Medicare brinda asistencia financiera a los beneficiarios que tienen ingresos y recursos. </a:t>
            </a:r>
          </a:p>
          <a:p>
            <a:r>
              <a:rPr lang="es-ES" sz="2800" b="1" dirty="0">
                <a:latin typeface="+mj-lt"/>
              </a:rPr>
              <a:t>Las personas elegibles para el programa reciben ayuda para pagar las primas mensuales, deducibles anuales , </a:t>
            </a:r>
            <a:r>
              <a:rPr lang="es-ES" sz="2800" b="1" dirty="0" err="1">
                <a:latin typeface="+mj-lt"/>
              </a:rPr>
              <a:t>coseguro</a:t>
            </a:r>
            <a:r>
              <a:rPr lang="es-ES" sz="2800" b="1" dirty="0">
                <a:latin typeface="+mj-lt"/>
              </a:rPr>
              <a:t> de medicamentos recetados y copagos, sin interrupción en la cobertura.</a:t>
            </a:r>
          </a:p>
          <a:p>
            <a:endParaRPr lang="es-ES" sz="2800" b="1" dirty="0">
              <a:latin typeface="+mj-lt"/>
            </a:endParaRPr>
          </a:p>
          <a:p>
            <a:r>
              <a:rPr lang="es-ES" sz="3600" b="1" u="sng" dirty="0">
                <a:latin typeface="+mj-lt"/>
              </a:rPr>
              <a:t>Elegibilidad</a:t>
            </a:r>
          </a:p>
          <a:p>
            <a:endParaRPr lang="es-ES" sz="2800" b="1" u="sng" dirty="0">
              <a:latin typeface="+mj-lt"/>
            </a:endParaRPr>
          </a:p>
          <a:p>
            <a:r>
              <a:rPr lang="es-ES" sz="2800" b="1" dirty="0">
                <a:latin typeface="+mj-lt"/>
              </a:rPr>
              <a:t>Algunas personas son elegibles automáticamente para el programa de Ayuda adicional, que incluye:</a:t>
            </a:r>
          </a:p>
          <a:p>
            <a:endParaRPr lang="es-ES" sz="2800" b="1" dirty="0">
              <a:latin typeface="+mj-lt"/>
            </a:endParaRPr>
          </a:p>
          <a:p>
            <a:r>
              <a:rPr lang="es-ES" sz="2800" b="1" dirty="0">
                <a:latin typeface="+mj-lt"/>
              </a:rPr>
              <a:t>• Beneficios dobles elegibles completos (recibir Medicare y Medicaid</a:t>
            </a:r>
            <a:r>
              <a:rPr lang="es-ES" sz="2800" u="sng" dirty="0">
                <a:solidFill>
                  <a:schemeClr val="bg1"/>
                </a:solidFill>
                <a:latin typeface="+mj-lt"/>
              </a:rPr>
              <a:t>)</a:t>
            </a:r>
          </a:p>
          <a:p>
            <a:r>
              <a:rPr lang="es-ES" sz="2800" u="sng" dirty="0">
                <a:solidFill>
                  <a:schemeClr val="bg1"/>
                </a:solidFill>
                <a:latin typeface="+mj-lt"/>
              </a:rPr>
              <a:t>• Beneficiarios del Seguro Social con Medicare o participantes de los Pro</a:t>
            </a:r>
            <a:r>
              <a:rPr lang="es-ES" sz="2800" u="sng" dirty="0">
                <a:solidFill>
                  <a:schemeClr val="bg1"/>
                </a:solidFill>
              </a:rPr>
              <a:t>gramas</a:t>
            </a:r>
            <a:r>
              <a:rPr lang="es-ES" sz="3200" u="sng" dirty="0">
                <a:solidFill>
                  <a:schemeClr val="bg1"/>
                </a:solidFill>
              </a:rPr>
              <a:t> de Ahorro de Medicare</a:t>
            </a:r>
          </a:p>
        </p:txBody>
      </p:sp>
      <p:sp>
        <p:nvSpPr>
          <p:cNvPr id="4" name="Rectangle 3">
            <a:extLst>
              <a:ext uri="{FF2B5EF4-FFF2-40B4-BE49-F238E27FC236}">
                <a16:creationId xmlns:a16="http://schemas.microsoft.com/office/drawing/2014/main" id="{47360ABE-5925-48F8-B935-0886DB1A6321}"/>
              </a:ext>
            </a:extLst>
          </p:cNvPr>
          <p:cNvSpPr/>
          <p:nvPr/>
        </p:nvSpPr>
        <p:spPr>
          <a:xfrm>
            <a:off x="947331" y="579703"/>
            <a:ext cx="8991599" cy="1323439"/>
          </a:xfrm>
          <a:prstGeom prst="rect">
            <a:avLst/>
          </a:prstGeom>
        </p:spPr>
        <p:txBody>
          <a:bodyPr wrap="square">
            <a:spAutoFit/>
          </a:bodyPr>
          <a:lstStyle/>
          <a:p>
            <a:endParaRPr lang="es-PR" dirty="0"/>
          </a:p>
          <a:p>
            <a:r>
              <a:rPr lang="es-PR" sz="3200" b="1" dirty="0">
                <a:solidFill>
                  <a:schemeClr val="bg2"/>
                </a:solidFill>
              </a:rPr>
              <a:t>Programas especiales de Medicare</a:t>
            </a:r>
          </a:p>
        </p:txBody>
      </p:sp>
    </p:spTree>
    <p:extLst>
      <p:ext uri="{BB962C8B-B14F-4D97-AF65-F5344CB8AC3E}">
        <p14:creationId xmlns:p14="http://schemas.microsoft.com/office/powerpoint/2010/main" val="3967560553"/>
      </p:ext>
    </p:extLst>
  </p:cSld>
  <p:clrMapOvr>
    <a:masterClrMapping/>
  </p:clrMapOvr>
  <mc:AlternateContent xmlns:mc="http://schemas.openxmlformats.org/markup-compatibility/2006">
    <mc:Choice xmlns:p14="http://schemas.microsoft.com/office/powerpoint/2010/main" Requires="p14">
      <p:transition spd="med" p14:dur="700" advTm="13014">
        <p:fade/>
      </p:transition>
    </mc:Choice>
    <mc:Fallback>
      <p:transition spd="med" advTm="13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68387" y="376308"/>
            <a:ext cx="8271924" cy="1066058"/>
          </a:xfrm>
        </p:spPr>
        <p:txBody>
          <a:bodyPr/>
          <a:lstStyle/>
          <a:p>
            <a:r>
              <a:rPr lang="en-US" sz="4800" dirty="0"/>
              <a:t>Special Medicare Programs</a:t>
            </a:r>
          </a:p>
          <a:p>
            <a:endParaRPr lang="en-US" dirty="0"/>
          </a:p>
        </p:txBody>
      </p:sp>
      <p:sp>
        <p:nvSpPr>
          <p:cNvPr id="4" name="Slide Number Placeholder 3"/>
          <p:cNvSpPr>
            <a:spLocks noGrp="1"/>
          </p:cNvSpPr>
          <p:nvPr>
            <p:ph type="sldNum" sz="quarter" idx="4294967295"/>
          </p:nvPr>
        </p:nvSpPr>
        <p:spPr>
          <a:xfrm>
            <a:off x="22569633" y="712115"/>
            <a:ext cx="1065341" cy="730251"/>
          </a:xfrm>
        </p:spPr>
        <p:txBody>
          <a:bodyPr/>
          <a:lstStyle/>
          <a:p>
            <a:fld id="{9DF686B8-C880-FF40-96DC-14FF2413C34E}" type="slidenum">
              <a:rPr lang="en-US" smtClean="0"/>
              <a:pPr/>
              <a:t>21</a:t>
            </a:fld>
            <a:endParaRPr lang="en-US" dirty="0"/>
          </a:p>
        </p:txBody>
      </p:sp>
      <p:sp>
        <p:nvSpPr>
          <p:cNvPr id="22" name="TextBox 21"/>
          <p:cNvSpPr txBox="1"/>
          <p:nvPr/>
        </p:nvSpPr>
        <p:spPr>
          <a:xfrm>
            <a:off x="16536431" y="5623754"/>
            <a:ext cx="4267756" cy="1379462"/>
          </a:xfrm>
          <a:prstGeom prst="rect">
            <a:avLst/>
          </a:prstGeom>
          <a:noFill/>
        </p:spPr>
        <p:txBody>
          <a:bodyPr wrap="square" rtlCol="0">
            <a:noAutofit/>
          </a:bodyPr>
          <a:lstStyle/>
          <a:p>
            <a:pPr algn="ctr">
              <a:lnSpc>
                <a:spcPct val="120000"/>
              </a:lnSpc>
            </a:pPr>
            <a:endParaRPr lang="en-US" sz="2100" dirty="0">
              <a:solidFill>
                <a:schemeClr val="tx2"/>
              </a:solidFill>
              <a:latin typeface="Raleway Bold"/>
              <a:cs typeface="Raleway Bold"/>
            </a:endParaRPr>
          </a:p>
        </p:txBody>
      </p:sp>
      <p:grpSp>
        <p:nvGrpSpPr>
          <p:cNvPr id="40" name="Group 39"/>
          <p:cNvGrpSpPr/>
          <p:nvPr/>
        </p:nvGrpSpPr>
        <p:grpSpPr>
          <a:xfrm>
            <a:off x="1068387" y="2976022"/>
            <a:ext cx="1658349" cy="1658135"/>
            <a:chOff x="4517312" y="2971800"/>
            <a:chExt cx="2278614" cy="2278322"/>
          </a:xfrm>
        </p:grpSpPr>
        <p:sp>
          <p:nvSpPr>
            <p:cNvPr id="6" name="Oval 5"/>
            <p:cNvSpPr>
              <a:spLocks noChangeAspect="1"/>
            </p:cNvSpPr>
            <p:nvPr/>
          </p:nvSpPr>
          <p:spPr>
            <a:xfrm>
              <a:off x="4517312" y="2971800"/>
              <a:ext cx="2278614" cy="2278322"/>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5007839" y="3481333"/>
              <a:ext cx="1317236" cy="1253388"/>
              <a:chOff x="1588" y="4763"/>
              <a:chExt cx="6746875" cy="6419850"/>
            </a:xfrm>
            <a:solidFill>
              <a:schemeClr val="accent2"/>
            </a:solidFill>
          </p:grpSpPr>
          <p:sp>
            <p:nvSpPr>
              <p:cNvPr id="32"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8"/>
              <p:cNvSpPr>
                <a:spLocks/>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9"/>
              <p:cNvSpPr>
                <a:spLocks/>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0"/>
              <p:cNvSpPr>
                <a:spLocks/>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1"/>
              <p:cNvSpPr>
                <a:spLocks/>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7" name="Rectangle 6">
            <a:extLst>
              <a:ext uri="{FF2B5EF4-FFF2-40B4-BE49-F238E27FC236}">
                <a16:creationId xmlns:a16="http://schemas.microsoft.com/office/drawing/2014/main" id="{F10DDF66-E3BF-4F58-8A34-CBFD7C182AD5}"/>
              </a:ext>
            </a:extLst>
          </p:cNvPr>
          <p:cNvSpPr/>
          <p:nvPr/>
        </p:nvSpPr>
        <p:spPr>
          <a:xfrm>
            <a:off x="2879301" y="2976484"/>
            <a:ext cx="8781760" cy="8842421"/>
          </a:xfrm>
          <a:prstGeom prst="rect">
            <a:avLst/>
          </a:prstGeom>
        </p:spPr>
        <p:txBody>
          <a:bodyPr wrap="squar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Medicare Savings Programs</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Light" panose="020F0302020204030204"/>
              </a:rPr>
              <a:t>Medicare Savings Programs are state programs created to help people with low income who qualify to enroll in Medicare pay for the costs of its coverage. These programs help pay for Medicare premiums. Some programs also help pay for Medicare Part A and Part B deductibles, copayments and coinsurance. These programs are very helpful since many people who qualify to receive Medicare benefits have limited income. Many older adults who are no longer working and disabled individuals incapable of working can benefit from these programs.</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Light" panose="020F0302020204030204"/>
              </a:rPr>
              <a:t>For more information on these programs, see: </a:t>
            </a:r>
            <a:r>
              <a:rPr kumimoji="0" lang="en-US" sz="2800" b="1" i="0" u="none" strike="noStrike" kern="0" cap="none" spc="0" normalizeH="0" baseline="0" noProof="0" dirty="0">
                <a:ln>
                  <a:noFill/>
                </a:ln>
                <a:effectLst/>
                <a:uLnTx/>
                <a:uFillTx/>
                <a:latin typeface="Calibri Light" panose="020F0302020204030204"/>
                <a:hlinkClick r:id="rId2">
                  <a:extLst>
                    <a:ext uri="{A12FA001-AC4F-418D-AE19-62706E023703}">
                      <ahyp:hlinkClr xmlns:ahyp="http://schemas.microsoft.com/office/drawing/2018/hyperlinkcolor" val="tx"/>
                    </a:ext>
                  </a:extLst>
                </a:hlinkClick>
              </a:rPr>
              <a:t>www.mymedicarematters.org/AboutMedicare/</a:t>
            </a:r>
            <a:endParaRPr kumimoji="0" lang="en-US" sz="2800" b="1" i="0" u="none" strike="noStrike" kern="0" cap="none" spc="0" normalizeH="0" baseline="0" noProof="0" dirty="0">
              <a:ln>
                <a:noFill/>
              </a:ln>
              <a:effectLst/>
              <a:uLnTx/>
              <a:uFillTx/>
              <a:latin typeface="Calibri Light" panose="020F0302020204030204"/>
            </a:endParaRPr>
          </a:p>
          <a:p>
            <a:pPr marL="0" marR="0" lvl="0" indent="0" defTabSz="914400" eaLnBrk="1" fontAlgn="auto" latinLnBrk="0" hangingPunct="1">
              <a:lnSpc>
                <a:spcPct val="90000"/>
              </a:lnSpc>
              <a:spcBef>
                <a:spcPts val="1000"/>
              </a:spcBef>
              <a:spcAft>
                <a:spcPts val="0"/>
              </a:spcAft>
              <a:buClrTx/>
              <a:buSzTx/>
              <a:buFontTx/>
              <a:buNone/>
              <a:tabLst/>
              <a:defRPr/>
            </a:pPr>
            <a:r>
              <a:rPr kumimoji="0" lang="en-US" sz="2800" b="1" i="0" u="none" strike="noStrike" kern="0" cap="none" spc="0" normalizeH="0" baseline="0" noProof="0" dirty="0" err="1">
                <a:ln>
                  <a:noFill/>
                </a:ln>
                <a:effectLst/>
                <a:uLnTx/>
                <a:uFillTx/>
                <a:latin typeface="Calibri Light" panose="020F0302020204030204"/>
              </a:rPr>
              <a:t>mspinfo.php</a:t>
            </a:r>
            <a:r>
              <a:rPr kumimoji="0" lang="en-US" sz="2800" b="1" i="0" u="none" strike="noStrike" kern="0" cap="none" spc="0" normalizeH="0" baseline="0" noProof="0" dirty="0">
                <a:ln>
                  <a:noFill/>
                </a:ln>
                <a:effectLst/>
                <a:uLnTx/>
                <a:uFillTx/>
                <a:latin typeface="Calibri Light" panose="020F0302020204030204"/>
              </a:rPr>
              <a:t>.</a:t>
            </a:r>
          </a:p>
        </p:txBody>
      </p:sp>
      <p:sp>
        <p:nvSpPr>
          <p:cNvPr id="11" name="Rectangle 10">
            <a:extLst>
              <a:ext uri="{FF2B5EF4-FFF2-40B4-BE49-F238E27FC236}">
                <a16:creationId xmlns:a16="http://schemas.microsoft.com/office/drawing/2014/main" id="{2D15D5A8-F3D2-4480-A13C-EAD7AEEABB9D}"/>
              </a:ext>
            </a:extLst>
          </p:cNvPr>
          <p:cNvSpPr/>
          <p:nvPr/>
        </p:nvSpPr>
        <p:spPr>
          <a:xfrm>
            <a:off x="13677237" y="2986282"/>
            <a:ext cx="10674354" cy="88947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prstClr val="black"/>
                </a:solidFill>
                <a:effectLst/>
                <a:uLnTx/>
                <a:uFillTx/>
              </a:rPr>
              <a:t>Programas de ahorro de Medicare</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prstClr val="black"/>
                </a:solidFill>
                <a:effectLst/>
                <a:uLnTx/>
                <a:uFillTx/>
                <a:latin typeface="Calibri Light" panose="020F0302020204030204"/>
              </a:rPr>
              <a:t>Los programas de ahorro de Medicare son programas estatales creados para ayudar a las personas con bajos ingresos que califican para inscribirse en Medicare paga los costos de su cobertura. Estos programas ayudan a pagar las primas de Medicare. Algunos programas también ayudan a pagar los deducibles, copagos y </a:t>
            </a:r>
            <a:r>
              <a:rPr kumimoji="0" lang="es-ES" sz="3600" b="0" i="0" u="none" strike="noStrike" kern="0" cap="none" spc="0" normalizeH="0" baseline="0" noProof="0" dirty="0" err="1">
                <a:ln>
                  <a:noFill/>
                </a:ln>
                <a:solidFill>
                  <a:prstClr val="black"/>
                </a:solidFill>
                <a:effectLst/>
                <a:uLnTx/>
                <a:uFillTx/>
                <a:latin typeface="Calibri Light" panose="020F0302020204030204"/>
              </a:rPr>
              <a:t>co-seguros</a:t>
            </a:r>
            <a:r>
              <a:rPr kumimoji="0" lang="es-ES" sz="3600" b="0" i="0" u="none" strike="noStrike" kern="0" cap="none" spc="0" normalizeH="0" baseline="0" noProof="0" dirty="0">
                <a:ln>
                  <a:noFill/>
                </a:ln>
                <a:solidFill>
                  <a:prstClr val="black"/>
                </a:solidFill>
                <a:effectLst/>
                <a:uLnTx/>
                <a:uFillTx/>
                <a:latin typeface="Calibri Light" panose="020F0302020204030204"/>
              </a:rPr>
              <a:t> de la Parte A y la Parte B de Medicare. Estos programas son muy útiles ya que muchas personas califican para recibir Medicare. Los beneficios tienen ingresos limitados. Muchos adultos mayores que ya no trabajan y las personas discapacitadas incapaces de trabajar pueden beneficiarse de estos programas.</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prstClr val="black"/>
                </a:solidFill>
                <a:effectLst/>
                <a:uLnTx/>
                <a:uFillTx/>
                <a:latin typeface="Calibri Light" panose="020F0302020204030204"/>
              </a:rPr>
              <a:t>Para obtener más información sobre estos programas vaya:</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prstClr val="black"/>
                </a:solidFill>
                <a:effectLst/>
                <a:uLnTx/>
                <a:uFillTx/>
                <a:latin typeface="Calibri Light" panose="020F0302020204030204"/>
              </a:rPr>
              <a:t>www.mymedicarematters.org/AboutMedicare/mspinfo.php</a:t>
            </a:r>
            <a:r>
              <a:rPr kumimoji="0" lang="es-ES" sz="3200" b="0" i="0" u="none" strike="noStrike" kern="0" cap="none" spc="0" normalizeH="0" baseline="0" noProof="0" dirty="0">
                <a:ln>
                  <a:noFill/>
                </a:ln>
                <a:solidFill>
                  <a:prstClr val="black"/>
                </a:solidFill>
                <a:effectLst/>
                <a:uLnTx/>
                <a:uFillTx/>
              </a:rPr>
              <a:t>.</a:t>
            </a:r>
            <a:endParaRPr kumimoji="0" lang="en-US" sz="3200" b="0" i="0" u="none" strike="noStrike" kern="0" cap="none" spc="0" normalizeH="0" baseline="0" noProof="0" dirty="0">
              <a:ln>
                <a:noFill/>
              </a:ln>
              <a:solidFill>
                <a:sysClr val="windowText" lastClr="000000"/>
              </a:solidFill>
              <a:effectLst/>
              <a:uLnTx/>
              <a:uFillTx/>
            </a:endParaRPr>
          </a:p>
        </p:txBody>
      </p:sp>
      <p:sp>
        <p:nvSpPr>
          <p:cNvPr id="3" name="Rectangle 2">
            <a:extLst>
              <a:ext uri="{FF2B5EF4-FFF2-40B4-BE49-F238E27FC236}">
                <a16:creationId xmlns:a16="http://schemas.microsoft.com/office/drawing/2014/main" id="{5F43472E-41C6-4171-A023-4F74F133576C}"/>
              </a:ext>
            </a:extLst>
          </p:cNvPr>
          <p:cNvSpPr/>
          <p:nvPr/>
        </p:nvSpPr>
        <p:spPr>
          <a:xfrm>
            <a:off x="1414684" y="1384424"/>
            <a:ext cx="5978303" cy="523220"/>
          </a:xfrm>
          <a:prstGeom prst="rect">
            <a:avLst/>
          </a:prstGeom>
        </p:spPr>
        <p:txBody>
          <a:bodyPr wrap="none">
            <a:spAutoFit/>
          </a:bodyPr>
          <a:lstStyle/>
          <a:p>
            <a:r>
              <a:rPr lang="es-PR" sz="2800" b="1" dirty="0">
                <a:solidFill>
                  <a:schemeClr val="bg2"/>
                </a:solidFill>
                <a:latin typeface="Myriad Pro"/>
              </a:rPr>
              <a:t>Programas Especiales de Medicare</a:t>
            </a:r>
          </a:p>
        </p:txBody>
      </p:sp>
      <p:pic>
        <p:nvPicPr>
          <p:cNvPr id="5" name="Picture 4">
            <a:extLst>
              <a:ext uri="{FF2B5EF4-FFF2-40B4-BE49-F238E27FC236}">
                <a16:creationId xmlns:a16="http://schemas.microsoft.com/office/drawing/2014/main" id="{8F8508E5-A1AE-4905-82A4-C60D6209D8BB}"/>
              </a:ext>
            </a:extLst>
          </p:cNvPr>
          <p:cNvPicPr>
            <a:picLocks noChangeAspect="1"/>
          </p:cNvPicPr>
          <p:nvPr/>
        </p:nvPicPr>
        <p:blipFill>
          <a:blip r:embed="rId3"/>
          <a:stretch>
            <a:fillRect/>
          </a:stretch>
        </p:blipFill>
        <p:spPr>
          <a:xfrm>
            <a:off x="11812587" y="2729395"/>
            <a:ext cx="1713124" cy="1713124"/>
          </a:xfrm>
          <a:prstGeom prst="rect">
            <a:avLst/>
          </a:prstGeom>
        </p:spPr>
      </p:pic>
    </p:spTree>
    <p:extLst>
      <p:ext uri="{BB962C8B-B14F-4D97-AF65-F5344CB8AC3E}">
        <p14:creationId xmlns:p14="http://schemas.microsoft.com/office/powerpoint/2010/main" val="4007223426"/>
      </p:ext>
    </p:extLst>
  </p:cSld>
  <p:clrMapOvr>
    <a:masterClrMapping/>
  </p:clrMapOvr>
  <mc:AlternateContent xmlns:mc="http://schemas.openxmlformats.org/markup-compatibility/2006">
    <mc:Choice xmlns:p14="http://schemas.microsoft.com/office/powerpoint/2010/main" Requires="p14">
      <p:transition spd="med" p14:dur="700" advTm="7929">
        <p:fade/>
      </p:transition>
    </mc:Choice>
    <mc:Fallback>
      <p:transition spd="med" advTm="7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64529" y="10191657"/>
            <a:ext cx="3454850" cy="415498"/>
          </a:xfrm>
          <a:prstGeom prst="rect">
            <a:avLst/>
          </a:prstGeom>
          <a:noFill/>
        </p:spPr>
        <p:txBody>
          <a:bodyPr wrap="square" rtlCol="0">
            <a:spAutoFit/>
          </a:bodyPr>
          <a:lstStyle/>
          <a:p>
            <a:pPr algn="ctr"/>
            <a:endParaRPr lang="en-US" sz="2100" dirty="0">
              <a:solidFill>
                <a:schemeClr val="tx2"/>
              </a:solidFill>
              <a:latin typeface="Raleway Bold"/>
              <a:cs typeface="Raleway Bold"/>
            </a:endParaRPr>
          </a:p>
        </p:txBody>
      </p:sp>
      <p:cxnSp>
        <p:nvCxnSpPr>
          <p:cNvPr id="43" name="Straight Connector 42"/>
          <p:cNvCxnSpPr>
            <a:cxnSpLocks/>
          </p:cNvCxnSpPr>
          <p:nvPr/>
        </p:nvCxnSpPr>
        <p:spPr>
          <a:xfrm flipV="1">
            <a:off x="11311513" y="762000"/>
            <a:ext cx="51682" cy="9104006"/>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5636D4B-607A-43A2-835E-5F58B09CA987}"/>
              </a:ext>
            </a:extLst>
          </p:cNvPr>
          <p:cNvSpPr/>
          <p:nvPr/>
        </p:nvSpPr>
        <p:spPr>
          <a:xfrm>
            <a:off x="502076" y="2243327"/>
            <a:ext cx="10379643" cy="8156079"/>
          </a:xfrm>
          <a:prstGeom prst="rect">
            <a:avLst/>
          </a:prstGeom>
        </p:spPr>
        <p:txBody>
          <a:bodyPr wrap="square">
            <a:spAutoFit/>
          </a:bodyPr>
          <a:lstStyle/>
          <a:p>
            <a:r>
              <a:rPr lang="en-US" dirty="0">
                <a:solidFill>
                  <a:schemeClr val="bg1"/>
                </a:solidFill>
              </a:rPr>
              <a:t>To qualify:</a:t>
            </a:r>
          </a:p>
          <a:p>
            <a:r>
              <a:rPr lang="en-US" dirty="0">
                <a:solidFill>
                  <a:schemeClr val="bg1"/>
                </a:solidFill>
              </a:rPr>
              <a:t> </a:t>
            </a:r>
          </a:p>
          <a:p>
            <a:pPr marL="571500" indent="-571500">
              <a:buFont typeface="Arial" panose="020B0604020202020204" pitchFamily="34" charset="0"/>
              <a:buChar char="•"/>
            </a:pPr>
            <a:r>
              <a:rPr lang="en-US" sz="3600" dirty="0">
                <a:solidFill>
                  <a:schemeClr val="bg1"/>
                </a:solidFill>
              </a:rPr>
              <a:t>You must have Medicare</a:t>
            </a:r>
          </a:p>
          <a:p>
            <a:pPr marL="571500" indent="-571500">
              <a:buFont typeface="Arial" panose="020B0604020202020204" pitchFamily="34" charset="0"/>
              <a:buChar char="•"/>
            </a:pPr>
            <a:r>
              <a:rPr lang="en-US" sz="3600" dirty="0">
                <a:solidFill>
                  <a:schemeClr val="bg1"/>
                </a:solidFill>
              </a:rPr>
              <a:t>Income: assets must meet eligibility requirements</a:t>
            </a:r>
          </a:p>
          <a:p>
            <a:pPr marL="571500" indent="-571500">
              <a:buFont typeface="Arial" panose="020B0604020202020204" pitchFamily="34" charset="0"/>
              <a:buChar char="•"/>
            </a:pPr>
            <a:r>
              <a:rPr lang="en-US" sz="3600" dirty="0">
                <a:solidFill>
                  <a:schemeClr val="bg1"/>
                </a:solidFill>
              </a:rPr>
              <a:t>Please call Care Connection for more details</a:t>
            </a:r>
            <a:r>
              <a:rPr lang="en-US" sz="4400" dirty="0">
                <a:solidFill>
                  <a:schemeClr val="bg1"/>
                </a:solidFill>
              </a:rPr>
              <a:t> </a:t>
            </a:r>
            <a:r>
              <a:rPr lang="en-US" sz="3600" dirty="0">
                <a:solidFill>
                  <a:schemeClr val="bg1"/>
                </a:solidFill>
              </a:rPr>
              <a:t>and</a:t>
            </a:r>
          </a:p>
          <a:p>
            <a:r>
              <a:rPr lang="en-US" sz="4400" dirty="0">
                <a:solidFill>
                  <a:schemeClr val="bg1"/>
                </a:solidFill>
              </a:rPr>
              <a:t> </a:t>
            </a:r>
          </a:p>
          <a:p>
            <a:r>
              <a:rPr lang="en-US" sz="4000" b="1" dirty="0">
                <a:solidFill>
                  <a:srgbClr val="00B0F0"/>
                </a:solidFill>
                <a:latin typeface="+mj-lt"/>
              </a:rPr>
              <a:t>Dollar amounts are subject to change</a:t>
            </a:r>
            <a:r>
              <a:rPr lang="en-US" sz="4400" dirty="0">
                <a:solidFill>
                  <a:srgbClr val="00B0F0"/>
                </a:solidFill>
              </a:rPr>
              <a:t>.</a:t>
            </a:r>
          </a:p>
          <a:p>
            <a:r>
              <a:rPr lang="en-US" sz="4400" dirty="0">
                <a:solidFill>
                  <a:srgbClr val="00B0F0"/>
                </a:solidFill>
              </a:rPr>
              <a:t> </a:t>
            </a:r>
          </a:p>
          <a:p>
            <a:r>
              <a:rPr lang="en-US" sz="3600" dirty="0">
                <a:solidFill>
                  <a:schemeClr val="bg1"/>
                </a:solidFill>
              </a:rPr>
              <a:t>Please call 855-937-2372 for more information</a:t>
            </a:r>
          </a:p>
          <a:p>
            <a:endParaRPr lang="en-US" sz="3600" dirty="0">
              <a:solidFill>
                <a:schemeClr val="bg1"/>
              </a:solidFill>
            </a:endParaRPr>
          </a:p>
          <a:p>
            <a:pPr marL="571500" indent="-571500">
              <a:buFont typeface="Wingdings" panose="05000000000000000000" pitchFamily="2" charset="2"/>
              <a:buChar char="v"/>
            </a:pPr>
            <a:r>
              <a:rPr lang="en-US" sz="3600" dirty="0">
                <a:solidFill>
                  <a:srgbClr val="00B0F0"/>
                </a:solidFill>
              </a:rPr>
              <a:t>https://www.medicare.gov/your-medicare-costs/help-paying-costs/medicare-savings-program/medicare-savings-programs.html</a:t>
            </a:r>
          </a:p>
        </p:txBody>
      </p:sp>
      <p:sp>
        <p:nvSpPr>
          <p:cNvPr id="3" name="Rectangle 2">
            <a:extLst>
              <a:ext uri="{FF2B5EF4-FFF2-40B4-BE49-F238E27FC236}">
                <a16:creationId xmlns:a16="http://schemas.microsoft.com/office/drawing/2014/main" id="{55B215AF-CA79-42FD-880B-BC6301776D1B}"/>
              </a:ext>
            </a:extLst>
          </p:cNvPr>
          <p:cNvSpPr/>
          <p:nvPr/>
        </p:nvSpPr>
        <p:spPr>
          <a:xfrm>
            <a:off x="12222782" y="2183980"/>
            <a:ext cx="12192000" cy="8771632"/>
          </a:xfrm>
          <a:prstGeom prst="rect">
            <a:avLst/>
          </a:prstGeom>
        </p:spPr>
        <p:txBody>
          <a:bodyPr>
            <a:spAutoFit/>
          </a:bodyPr>
          <a:lstStyle/>
          <a:p>
            <a:r>
              <a:rPr lang="es-ES" dirty="0">
                <a:solidFill>
                  <a:schemeClr val="bg1"/>
                </a:solidFill>
              </a:rPr>
              <a:t>Para cualificar:</a:t>
            </a:r>
          </a:p>
          <a:p>
            <a:endParaRPr lang="es-ES" dirty="0">
              <a:solidFill>
                <a:schemeClr val="bg1"/>
              </a:solidFill>
            </a:endParaRPr>
          </a:p>
          <a:p>
            <a:pPr marL="571500" indent="-571500">
              <a:buFont typeface="Arial" panose="020B0604020202020204" pitchFamily="34" charset="0"/>
              <a:buChar char="•"/>
            </a:pPr>
            <a:r>
              <a:rPr lang="es-ES" sz="3600" dirty="0">
                <a:solidFill>
                  <a:schemeClr val="bg1"/>
                </a:solidFill>
              </a:rPr>
              <a:t>Debes tener Medicare</a:t>
            </a:r>
          </a:p>
          <a:p>
            <a:pPr marL="571500" indent="-571500">
              <a:buFont typeface="Arial" panose="020B0604020202020204" pitchFamily="34" charset="0"/>
              <a:buChar char="•"/>
            </a:pPr>
            <a:r>
              <a:rPr lang="es-ES" sz="3600" dirty="0">
                <a:solidFill>
                  <a:schemeClr val="bg1"/>
                </a:solidFill>
              </a:rPr>
              <a:t>Ingresos: los activos deben cumplir con los requisitos de elegibilidad </a:t>
            </a:r>
          </a:p>
          <a:p>
            <a:pPr marL="571500" indent="-571500">
              <a:buFont typeface="Arial" panose="020B0604020202020204" pitchFamily="34" charset="0"/>
              <a:buChar char="•"/>
            </a:pPr>
            <a:r>
              <a:rPr lang="es-ES" sz="3600" dirty="0">
                <a:solidFill>
                  <a:schemeClr val="bg1"/>
                </a:solidFill>
              </a:rPr>
              <a:t>Por favor llame a Care Connection para más detalles y</a:t>
            </a:r>
          </a:p>
          <a:p>
            <a:endParaRPr lang="es-ES" sz="3600" dirty="0">
              <a:solidFill>
                <a:schemeClr val="bg1"/>
              </a:solidFill>
            </a:endParaRPr>
          </a:p>
          <a:p>
            <a:r>
              <a:rPr lang="es-ES" sz="3600" dirty="0">
                <a:solidFill>
                  <a:schemeClr val="bg1"/>
                </a:solidFill>
              </a:rPr>
              <a:t> </a:t>
            </a:r>
            <a:r>
              <a:rPr lang="es-ES" sz="4000" b="1" dirty="0">
                <a:solidFill>
                  <a:srgbClr val="00B0F0"/>
                </a:solidFill>
                <a:latin typeface="+mj-lt"/>
              </a:rPr>
              <a:t>Los montos en dólares están sujetos a cambios</a:t>
            </a:r>
            <a:r>
              <a:rPr lang="es-ES" sz="4000" dirty="0">
                <a:solidFill>
                  <a:srgbClr val="00B0F0"/>
                </a:solidFill>
                <a:latin typeface="+mj-lt"/>
              </a:rPr>
              <a:t>. </a:t>
            </a:r>
          </a:p>
          <a:p>
            <a:endParaRPr lang="es-ES" sz="3600" dirty="0">
              <a:solidFill>
                <a:srgbClr val="00B0F0"/>
              </a:solidFill>
            </a:endParaRPr>
          </a:p>
          <a:p>
            <a:r>
              <a:rPr lang="es-ES" sz="3600" dirty="0">
                <a:solidFill>
                  <a:schemeClr val="bg1"/>
                </a:solidFill>
              </a:rPr>
              <a:t>Por favor llame al  855-937-2372 para más información</a:t>
            </a:r>
          </a:p>
          <a:p>
            <a:endParaRPr lang="es-ES" sz="3600" dirty="0">
              <a:solidFill>
                <a:schemeClr val="bg1"/>
              </a:solidFill>
            </a:endParaRPr>
          </a:p>
          <a:p>
            <a:pPr marL="571500" indent="-571500">
              <a:buFont typeface="Wingdings" panose="05000000000000000000" pitchFamily="2" charset="2"/>
              <a:buChar char="v"/>
            </a:pPr>
            <a:r>
              <a:rPr lang="es-ES" sz="3600" dirty="0">
                <a:solidFill>
                  <a:srgbClr val="00B0F0"/>
                </a:solidFill>
              </a:rPr>
              <a:t>https://www.medicare.gov/your-medicare-costs/help-paying-costs/medicare-savings-program/medicare-savings-programs.html</a:t>
            </a:r>
          </a:p>
          <a:p>
            <a:endParaRPr lang="en-US" sz="3600" dirty="0"/>
          </a:p>
        </p:txBody>
      </p:sp>
      <p:sp>
        <p:nvSpPr>
          <p:cNvPr id="8" name="Rectangle 7">
            <a:extLst>
              <a:ext uri="{FF2B5EF4-FFF2-40B4-BE49-F238E27FC236}">
                <a16:creationId xmlns:a16="http://schemas.microsoft.com/office/drawing/2014/main" id="{C148108A-9476-4B1B-83A0-D95076F1B3E8}"/>
              </a:ext>
            </a:extLst>
          </p:cNvPr>
          <p:cNvSpPr/>
          <p:nvPr/>
        </p:nvSpPr>
        <p:spPr>
          <a:xfrm>
            <a:off x="478444" y="447689"/>
            <a:ext cx="10531216" cy="1200329"/>
          </a:xfrm>
          <a:prstGeom prst="rect">
            <a:avLst/>
          </a:prstGeom>
        </p:spPr>
        <p:txBody>
          <a:bodyPr wrap="none">
            <a:spAutoFit/>
          </a:bodyPr>
          <a:lstStyle/>
          <a:p>
            <a:r>
              <a:rPr lang="en-US" sz="7200" b="1" dirty="0">
                <a:solidFill>
                  <a:schemeClr val="bg2"/>
                </a:solidFill>
              </a:rPr>
              <a:t>Special Medicare Programs</a:t>
            </a:r>
            <a:endParaRPr lang="en-US" sz="7200" dirty="0">
              <a:solidFill>
                <a:schemeClr val="bg2"/>
              </a:solidFill>
            </a:endParaRPr>
          </a:p>
        </p:txBody>
      </p:sp>
      <p:sp>
        <p:nvSpPr>
          <p:cNvPr id="4" name="Rectangle 3">
            <a:extLst>
              <a:ext uri="{FF2B5EF4-FFF2-40B4-BE49-F238E27FC236}">
                <a16:creationId xmlns:a16="http://schemas.microsoft.com/office/drawing/2014/main" id="{D44263DD-020A-4AD9-95C8-D80424CE2ADE}"/>
              </a:ext>
            </a:extLst>
          </p:cNvPr>
          <p:cNvSpPr/>
          <p:nvPr/>
        </p:nvSpPr>
        <p:spPr>
          <a:xfrm>
            <a:off x="11716731" y="540022"/>
            <a:ext cx="12192000" cy="1107996"/>
          </a:xfrm>
          <a:prstGeom prst="rect">
            <a:avLst/>
          </a:prstGeom>
        </p:spPr>
        <p:txBody>
          <a:bodyPr wrap="square">
            <a:spAutoFit/>
          </a:bodyPr>
          <a:lstStyle/>
          <a:p>
            <a:r>
              <a:rPr lang="es-PR" sz="6600" b="1" dirty="0">
                <a:solidFill>
                  <a:schemeClr val="bg2"/>
                </a:solidFill>
              </a:rPr>
              <a:t>Programas Especiales de Medicare</a:t>
            </a:r>
          </a:p>
        </p:txBody>
      </p:sp>
    </p:spTree>
    <p:extLst>
      <p:ext uri="{BB962C8B-B14F-4D97-AF65-F5344CB8AC3E}">
        <p14:creationId xmlns:p14="http://schemas.microsoft.com/office/powerpoint/2010/main" val="660893741"/>
      </p:ext>
    </p:extLst>
  </p:cSld>
  <p:clrMapOvr>
    <a:masterClrMapping/>
  </p:clrMapOvr>
  <mc:AlternateContent xmlns:mc="http://schemas.openxmlformats.org/markup-compatibility/2006">
    <mc:Choice xmlns:p14="http://schemas.microsoft.com/office/powerpoint/2010/main" Requires="p14">
      <p:transition spd="med" p14:dur="700" advTm="3600">
        <p:fade/>
      </p:transition>
    </mc:Choice>
    <mc:Fallback>
      <p:transition spd="med" advTm="3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186" y="376308"/>
            <a:ext cx="17830801" cy="1803924"/>
          </a:xfrm>
        </p:spPr>
        <p:txBody>
          <a:bodyPr/>
          <a:lstStyle/>
          <a:p>
            <a:r>
              <a:rPr lang="en-US" sz="5400" dirty="0">
                <a:solidFill>
                  <a:schemeClr val="bg2"/>
                </a:solidFill>
              </a:rPr>
              <a:t>Options Counseling     		</a:t>
            </a:r>
          </a:p>
          <a:p>
            <a:r>
              <a:rPr lang="en-US" sz="3200" dirty="0" err="1">
                <a:solidFill>
                  <a:schemeClr val="bg2"/>
                </a:solidFill>
              </a:rPr>
              <a:t>Opciones</a:t>
            </a:r>
            <a:r>
              <a:rPr lang="en-US" sz="3200" dirty="0">
                <a:solidFill>
                  <a:schemeClr val="bg2"/>
                </a:solidFill>
              </a:rPr>
              <a:t> de </a:t>
            </a:r>
            <a:r>
              <a:rPr lang="en-US" sz="3200" dirty="0" err="1">
                <a:solidFill>
                  <a:schemeClr val="bg2"/>
                </a:solidFill>
              </a:rPr>
              <a:t>Consejeria</a:t>
            </a:r>
            <a:r>
              <a:rPr lang="en-US" sz="5400" dirty="0">
                <a:solidFill>
                  <a:schemeClr val="bg2"/>
                </a:solidFill>
              </a:rPr>
              <a:t>									</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23</a:t>
            </a:fld>
            <a:endParaRPr lang="en-US" dirty="0"/>
          </a:p>
        </p:txBody>
      </p:sp>
      <p:sp>
        <p:nvSpPr>
          <p:cNvPr id="5" name="Rectangle 4">
            <a:extLst>
              <a:ext uri="{FF2B5EF4-FFF2-40B4-BE49-F238E27FC236}">
                <a16:creationId xmlns:a16="http://schemas.microsoft.com/office/drawing/2014/main" id="{28EE5D05-E6E6-4C2A-A3F3-3C45933CD8BE}"/>
              </a:ext>
            </a:extLst>
          </p:cNvPr>
          <p:cNvSpPr/>
          <p:nvPr/>
        </p:nvSpPr>
        <p:spPr>
          <a:xfrm>
            <a:off x="992187" y="2838391"/>
            <a:ext cx="10287000" cy="2547364"/>
          </a:xfrm>
          <a:prstGeom prst="rect">
            <a:avLst/>
          </a:prstGeom>
        </p:spPr>
        <p:txBody>
          <a:bodyPr wrap="squar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2800" b="0" i="0" u="sng" strike="noStrike" kern="0" cap="none" spc="0" normalizeH="0" baseline="0" noProof="0" dirty="0">
                <a:ln>
                  <a:noFill/>
                </a:ln>
                <a:solidFill>
                  <a:prstClr val="black"/>
                </a:solidFill>
                <a:effectLst/>
                <a:uLnTx/>
                <a:uFillTx/>
                <a:latin typeface="Calibri Light" panose="020F0302020204030204"/>
              </a:rPr>
              <a:t>Person - centered information and referral (I&amp;R)</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mj-lt"/>
              </a:rPr>
              <a:t>Counseling is an interactive process where consumers, family members and/or significant others are supported as they make decisions to determinate appropriated long-term choices in the context of consumers needs, preferences, values and individual circumstances.</a:t>
            </a:r>
          </a:p>
        </p:txBody>
      </p:sp>
      <p:sp>
        <p:nvSpPr>
          <p:cNvPr id="7" name="Rectangle 6">
            <a:extLst>
              <a:ext uri="{FF2B5EF4-FFF2-40B4-BE49-F238E27FC236}">
                <a16:creationId xmlns:a16="http://schemas.microsoft.com/office/drawing/2014/main" id="{01DF42A4-4656-4B97-806F-B4552BE6E8A2}"/>
              </a:ext>
            </a:extLst>
          </p:cNvPr>
          <p:cNvSpPr/>
          <p:nvPr/>
        </p:nvSpPr>
        <p:spPr>
          <a:xfrm>
            <a:off x="12172872" y="2626075"/>
            <a:ext cx="11809412" cy="31085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0" i="0" u="sng" strike="noStrike" kern="0" cap="none" spc="0" normalizeH="0" baseline="0" noProof="0" dirty="0">
                <a:ln>
                  <a:noFill/>
                </a:ln>
                <a:solidFill>
                  <a:prstClr val="black"/>
                </a:solidFill>
                <a:effectLst/>
                <a:uLnTx/>
                <a:uFillTx/>
                <a:latin typeface="+mj-lt"/>
              </a:rPr>
              <a:t>Información centrada en la persona y referencia (I&amp;R)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800" b="0" i="0" u="sng" strike="noStrike" kern="0" cap="none" spc="0" normalizeH="0" baseline="0" noProof="0" dirty="0">
              <a:ln>
                <a:noFill/>
              </a:ln>
              <a:solidFill>
                <a:prstClr val="black"/>
              </a:solidFill>
              <a:effectLst/>
              <a:uLnTx/>
              <a:uFillTx/>
              <a:latin typeface="+mj-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prstClr val="black"/>
                </a:solidFill>
                <a:effectLst/>
                <a:uLnTx/>
                <a:uFillTx/>
                <a:latin typeface="+mj-lt"/>
              </a:rPr>
              <a:t>La asesoría es un proceso interactivo en el que los consumidores, los miembros de la familia y / u otras personas importantes reciben apoyo a medida que toman decisiones para determinar las elecciones apropiadas a largo plazo en el contexto de las necesidades, preferencias, valores y circunstancias individuales de los consumidores.</a:t>
            </a:r>
          </a:p>
        </p:txBody>
      </p:sp>
      <p:sp>
        <p:nvSpPr>
          <p:cNvPr id="10" name="Rectangle 9">
            <a:extLst>
              <a:ext uri="{FF2B5EF4-FFF2-40B4-BE49-F238E27FC236}">
                <a16:creationId xmlns:a16="http://schemas.microsoft.com/office/drawing/2014/main" id="{BE98164E-B87D-444C-BEA5-5651C9C30399}"/>
              </a:ext>
            </a:extLst>
          </p:cNvPr>
          <p:cNvSpPr/>
          <p:nvPr/>
        </p:nvSpPr>
        <p:spPr>
          <a:xfrm>
            <a:off x="763587" y="5867400"/>
            <a:ext cx="10744200" cy="5695918"/>
          </a:xfrm>
          <a:prstGeom prst="rect">
            <a:avLst/>
          </a:prstGeom>
        </p:spPr>
        <p:txBody>
          <a:bodyPr wrap="square">
            <a:spAutoFit/>
          </a:bodyPr>
          <a:lstStyle/>
          <a:p>
            <a:pPr lvl="0" defTabSz="914400">
              <a:lnSpc>
                <a:spcPct val="90000"/>
              </a:lnSpc>
              <a:spcBef>
                <a:spcPts val="1000"/>
              </a:spcBef>
            </a:pPr>
            <a:r>
              <a:rPr lang="en-US" sz="2400" b="1" dirty="0">
                <a:solidFill>
                  <a:prstClr val="black"/>
                </a:solidFill>
                <a:latin typeface="Calibri Light" panose="020F0302020204030204"/>
              </a:rPr>
              <a:t>A person who contacts Care Connection may need Person -Centered I&amp;R when there is/are:</a:t>
            </a:r>
          </a:p>
          <a:p>
            <a:pPr lvl="0" defTabSz="914400">
              <a:lnSpc>
                <a:spcPct val="90000"/>
              </a:lnSpc>
              <a:spcBef>
                <a:spcPts val="1000"/>
              </a:spcBef>
            </a:pPr>
            <a:r>
              <a:rPr lang="en-US" sz="2400" dirty="0">
                <a:solidFill>
                  <a:prstClr val="black"/>
                </a:solidFill>
                <a:latin typeface="Calibri Light" panose="020F0302020204030204"/>
              </a:rPr>
              <a:t>  • A need to sort out options</a:t>
            </a:r>
          </a:p>
          <a:p>
            <a:pPr lvl="0" defTabSz="914400">
              <a:lnSpc>
                <a:spcPct val="90000"/>
              </a:lnSpc>
              <a:spcBef>
                <a:spcPts val="1000"/>
              </a:spcBef>
            </a:pPr>
            <a:r>
              <a:rPr lang="en-US" sz="2400" dirty="0">
                <a:solidFill>
                  <a:prstClr val="black"/>
                </a:solidFill>
                <a:latin typeface="Calibri Light" panose="020F0302020204030204"/>
              </a:rPr>
              <a:t> • Multiple choices of services/providers</a:t>
            </a:r>
          </a:p>
          <a:p>
            <a:pPr lvl="0" defTabSz="914400">
              <a:lnSpc>
                <a:spcPct val="90000"/>
              </a:lnSpc>
              <a:spcBef>
                <a:spcPts val="1000"/>
              </a:spcBef>
            </a:pPr>
            <a:r>
              <a:rPr lang="en-US" sz="2400" dirty="0">
                <a:solidFill>
                  <a:prstClr val="black"/>
                </a:solidFill>
                <a:latin typeface="Calibri Light" panose="020F0302020204030204"/>
              </a:rPr>
              <a:t> • A “fork in the road” decision</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Do I move or bring services into my home?</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 Can I go back to work and keep my benefits?</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 What am I going to do now that high school is over and I am a person with a disability?</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My family member or I received a life changing diagnosis…what do I do now?</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 A crisis has happened…what is next?</a:t>
            </a:r>
          </a:p>
          <a:p>
            <a:pPr lvl="0" defTabSz="914400">
              <a:lnSpc>
                <a:spcPct val="90000"/>
              </a:lnSpc>
              <a:spcBef>
                <a:spcPts val="1000"/>
              </a:spcBef>
            </a:pPr>
            <a:r>
              <a:rPr lang="en-US" sz="2400" b="1" u="sng" dirty="0">
                <a:solidFill>
                  <a:prstClr val="black"/>
                </a:solidFill>
                <a:latin typeface="Calibri Light" panose="020F0302020204030204"/>
              </a:rPr>
              <a:t>Feel free to contact Care Connection at 855-937-2372</a:t>
            </a:r>
          </a:p>
          <a:p>
            <a:pPr marL="228600" lvl="0" indent="-228600" defTabSz="914400">
              <a:lnSpc>
                <a:spcPct val="90000"/>
              </a:lnSpc>
              <a:spcBef>
                <a:spcPts val="1000"/>
              </a:spcBef>
              <a:buFont typeface="Wingdings" panose="05000000000000000000" pitchFamily="2" charset="2"/>
              <a:buChar char="Ø"/>
            </a:pPr>
            <a:r>
              <a:rPr lang="en-US" sz="2400" dirty="0">
                <a:solidFill>
                  <a:prstClr val="black"/>
                </a:solidFill>
                <a:latin typeface="Calibri Light" panose="020F0302020204030204"/>
              </a:rPr>
              <a:t>Person - centered I&amp;R and if Options Counseling support is needed.</a:t>
            </a:r>
          </a:p>
        </p:txBody>
      </p:sp>
      <p:sp>
        <p:nvSpPr>
          <p:cNvPr id="11" name="Rectangle 10">
            <a:extLst>
              <a:ext uri="{FF2B5EF4-FFF2-40B4-BE49-F238E27FC236}">
                <a16:creationId xmlns:a16="http://schemas.microsoft.com/office/drawing/2014/main" id="{12CB3467-8FB1-4E09-9274-22F4E76065CE}"/>
              </a:ext>
            </a:extLst>
          </p:cNvPr>
          <p:cNvSpPr/>
          <p:nvPr/>
        </p:nvSpPr>
        <p:spPr>
          <a:xfrm>
            <a:off x="11981578" y="6180461"/>
            <a:ext cx="12192000" cy="5632311"/>
          </a:xfrm>
          <a:prstGeom prst="rect">
            <a:avLst/>
          </a:prstGeom>
        </p:spPr>
        <p:txBody>
          <a:bodyPr>
            <a:spAutoFit/>
          </a:bodyPr>
          <a:lstStyle/>
          <a:p>
            <a:pPr lvl="0" defTabSz="914400"/>
            <a:r>
              <a:rPr lang="es-ES" sz="2400" b="1" dirty="0">
                <a:solidFill>
                  <a:prstClr val="black"/>
                </a:solidFill>
                <a:latin typeface="Calibri Light" panose="020F0302020204030204"/>
              </a:rPr>
              <a:t>Una persona que contacta a Care Connection puede necesitar I&amp;R centrada en la persona cuando hay / son:</a:t>
            </a:r>
          </a:p>
          <a:p>
            <a:pPr lvl="0" defTabSz="914400"/>
            <a:endParaRPr lang="es-ES" sz="2400" b="1" dirty="0">
              <a:solidFill>
                <a:prstClr val="black"/>
              </a:solidFill>
              <a:latin typeface="Calibri Light" panose="020F0302020204030204"/>
            </a:endParaRPr>
          </a:p>
          <a:p>
            <a:pPr marL="285750" lvl="0" indent="-285750" defTabSz="914400">
              <a:buFont typeface="Arial" panose="020B0604020202020204" pitchFamily="34" charset="0"/>
              <a:buChar char="•"/>
            </a:pPr>
            <a:r>
              <a:rPr lang="es-ES" sz="2400" dirty="0">
                <a:solidFill>
                  <a:prstClr val="black"/>
                </a:solidFill>
                <a:latin typeface="Calibri Light" panose="020F0302020204030204"/>
              </a:rPr>
              <a:t>Una necesidad de ordenar las opciones</a:t>
            </a:r>
          </a:p>
          <a:p>
            <a:pPr lvl="0" defTabSz="914400"/>
            <a:r>
              <a:rPr lang="es-ES" sz="2400" dirty="0">
                <a:solidFill>
                  <a:prstClr val="black"/>
                </a:solidFill>
                <a:latin typeface="Calibri Light" panose="020F0302020204030204"/>
              </a:rPr>
              <a:t>•    Múltiples opciones de servicios / proveedores</a:t>
            </a:r>
          </a:p>
          <a:p>
            <a:pPr lvl="0" defTabSz="914400"/>
            <a:r>
              <a:rPr lang="es-ES" sz="2400" dirty="0">
                <a:solidFill>
                  <a:prstClr val="black"/>
                </a:solidFill>
                <a:latin typeface="Calibri Light" panose="020F0302020204030204"/>
              </a:rPr>
              <a:t>•    Una decisión de "bifurcación en el camino"</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¿Me mudo o traigo servicios a mi casa?</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 ¿Puedo volver a trabajar y mantener mis beneficios?</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 ¿Qué voy a hacer ahora que terminé la escuela secundaria y soy una persona con discapacidad?</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 Mi familiar o yo recibimos un diagnóstico que cambió mi vida ... ¿qué hago ahora?</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Ha ocurrido una crisis ... ¿qué sigue?</a:t>
            </a:r>
          </a:p>
          <a:p>
            <a:pPr lvl="0" defTabSz="914400"/>
            <a:endParaRPr lang="es-ES" sz="2400" b="1" u="sng" dirty="0">
              <a:solidFill>
                <a:prstClr val="black"/>
              </a:solidFill>
              <a:latin typeface="Calibri Light" panose="020F0302020204030204"/>
            </a:endParaRPr>
          </a:p>
          <a:p>
            <a:pPr lvl="0" defTabSz="914400"/>
            <a:r>
              <a:rPr lang="es-ES" sz="2400" b="1" u="sng" dirty="0">
                <a:solidFill>
                  <a:prstClr val="black"/>
                </a:solidFill>
                <a:latin typeface="Calibri Light" panose="020F0302020204030204"/>
              </a:rPr>
              <a:t>No dude en comunicarse con Care Connection al 855-937-2372</a:t>
            </a:r>
          </a:p>
          <a:p>
            <a:pPr marL="285750" lvl="0" indent="-285750" defTabSz="914400">
              <a:buFont typeface="Wingdings" panose="05000000000000000000" pitchFamily="2" charset="2"/>
              <a:buChar char="Ø"/>
            </a:pPr>
            <a:r>
              <a:rPr lang="es-ES" sz="2400" dirty="0">
                <a:solidFill>
                  <a:prstClr val="black"/>
                </a:solidFill>
                <a:latin typeface="Calibri Light" panose="020F0302020204030204"/>
              </a:rPr>
              <a:t>Cuando I&amp;R este centrado en la persona y si se necesita apoyo y opciones de asesoramiento.</a:t>
            </a:r>
            <a:endParaRPr lang="en-US" sz="2400" dirty="0">
              <a:solidFill>
                <a:prstClr val="black"/>
              </a:solidFill>
              <a:latin typeface="Calibri Light" panose="020F0302020204030204"/>
            </a:endParaRPr>
          </a:p>
        </p:txBody>
      </p:sp>
      <p:pic>
        <p:nvPicPr>
          <p:cNvPr id="12" name="Picture 11">
            <a:extLst>
              <a:ext uri="{FF2B5EF4-FFF2-40B4-BE49-F238E27FC236}">
                <a16:creationId xmlns:a16="http://schemas.microsoft.com/office/drawing/2014/main" id="{9DD0770B-46ED-45BD-B2D3-AC4121FBE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31" y="11963400"/>
            <a:ext cx="5198456" cy="1006550"/>
          </a:xfrm>
          <a:prstGeom prst="rect">
            <a:avLst/>
          </a:prstGeom>
        </p:spPr>
      </p:pic>
    </p:spTree>
    <p:extLst>
      <p:ext uri="{BB962C8B-B14F-4D97-AF65-F5344CB8AC3E}">
        <p14:creationId xmlns:p14="http://schemas.microsoft.com/office/powerpoint/2010/main" val="3412278758"/>
      </p:ext>
    </p:extLst>
  </p:cSld>
  <p:clrMapOvr>
    <a:masterClrMapping/>
  </p:clrMapOvr>
  <mc:AlternateContent xmlns:mc="http://schemas.openxmlformats.org/markup-compatibility/2006">
    <mc:Choice xmlns:p14="http://schemas.microsoft.com/office/powerpoint/2010/main" Requires="p14">
      <p:transition spd="med" p14:dur="700" advTm="29262">
        <p:fade/>
      </p:transition>
    </mc:Choice>
    <mc:Fallback>
      <p:transition spd="med" advTm="2926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186" y="376307"/>
            <a:ext cx="17145000" cy="2087569"/>
          </a:xfrm>
        </p:spPr>
        <p:txBody>
          <a:bodyPr/>
          <a:lstStyle/>
          <a:p>
            <a:r>
              <a:rPr lang="en-US" sz="6000" dirty="0"/>
              <a:t>Options Counseling</a:t>
            </a:r>
            <a:r>
              <a:rPr lang="en-US" sz="5400" dirty="0"/>
              <a:t> 		</a:t>
            </a:r>
          </a:p>
          <a:p>
            <a:r>
              <a:rPr lang="en-US" sz="3200" dirty="0" err="1"/>
              <a:t>Opciones</a:t>
            </a:r>
            <a:r>
              <a:rPr lang="en-US" sz="3200" dirty="0"/>
              <a:t> de </a:t>
            </a:r>
            <a:r>
              <a:rPr lang="en-US" sz="3200" dirty="0" err="1"/>
              <a:t>Consejeria</a:t>
            </a:r>
            <a:r>
              <a:rPr lang="en-US" sz="3200" dirty="0"/>
              <a:t>                               </a:t>
            </a:r>
            <a:r>
              <a:rPr lang="en-US" sz="5400" dirty="0"/>
              <a:t>							 			</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24</a:t>
            </a:fld>
            <a:endParaRPr lang="en-US" dirty="0"/>
          </a:p>
        </p:txBody>
      </p:sp>
      <p:cxnSp>
        <p:nvCxnSpPr>
          <p:cNvPr id="53" name="Straight Connector 52"/>
          <p:cNvCxnSpPr/>
          <p:nvPr/>
        </p:nvCxnSpPr>
        <p:spPr>
          <a:xfrm flipV="1">
            <a:off x="12803267" y="3606800"/>
            <a:ext cx="0" cy="817826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D9DFA0F-6C16-4BC9-B2B4-81374CF413E5}"/>
              </a:ext>
            </a:extLst>
          </p:cNvPr>
          <p:cNvSpPr/>
          <p:nvPr/>
        </p:nvSpPr>
        <p:spPr>
          <a:xfrm>
            <a:off x="611186" y="2722658"/>
            <a:ext cx="11310300" cy="7663636"/>
          </a:xfrm>
          <a:prstGeom prst="rect">
            <a:avLst/>
          </a:prstGeom>
        </p:spPr>
        <p:txBody>
          <a:bodyPr wrap="square">
            <a:spAutoFit/>
          </a:bodyPr>
          <a:lstStyle/>
          <a:p>
            <a:r>
              <a:rPr lang="en-US" sz="4400" b="1" dirty="0">
                <a:latin typeface="+mj-lt"/>
              </a:rPr>
              <a:t>Long-term Care Planning</a:t>
            </a:r>
          </a:p>
          <a:p>
            <a:endParaRPr lang="en-US" b="1" dirty="0"/>
          </a:p>
          <a:p>
            <a:pPr marL="571500" indent="-571500">
              <a:buFont typeface="Arial" panose="020B0604020202020204" pitchFamily="34" charset="0"/>
              <a:buChar char="•"/>
            </a:pPr>
            <a:r>
              <a:rPr lang="en-US" sz="4000" dirty="0">
                <a:latin typeface="+mj-lt"/>
              </a:rPr>
              <a:t>Benefits Counseling</a:t>
            </a:r>
          </a:p>
          <a:p>
            <a:endParaRPr lang="en-US" sz="4000" dirty="0">
              <a:latin typeface="+mj-lt"/>
            </a:endParaRPr>
          </a:p>
          <a:p>
            <a:r>
              <a:rPr lang="en-US" sz="3200" dirty="0">
                <a:latin typeface="+mj-lt"/>
              </a:rPr>
              <a:t>Benefits Counseling is part of the Health Information, Counseling and Advocacy Program (HICAP). Certified Benefits Counselors provide information and counseling related to Medicare, Medicaid, Social Security, Medicare Part D, Medicare supplement plans, Medicare Advantage plans and HMO </a:t>
            </a:r>
            <a:r>
              <a:rPr lang="en-US" sz="3200" dirty="0"/>
              <a:t>insurance plans.</a:t>
            </a:r>
          </a:p>
          <a:p>
            <a:endParaRPr lang="en-US" sz="3200" dirty="0"/>
          </a:p>
          <a:p>
            <a:r>
              <a:rPr lang="en-US" sz="3200" dirty="0"/>
              <a:t>Additionally, Certified Benefits Counselors help individuals navigate Advance Directives, Veterans benefits, Employee Insurance Plans and appeals for Medicare and Social Security.</a:t>
            </a:r>
          </a:p>
          <a:p>
            <a:endParaRPr lang="en-US" sz="3200" dirty="0"/>
          </a:p>
        </p:txBody>
      </p:sp>
      <p:sp>
        <p:nvSpPr>
          <p:cNvPr id="8" name="Rectangle 7">
            <a:extLst>
              <a:ext uri="{FF2B5EF4-FFF2-40B4-BE49-F238E27FC236}">
                <a16:creationId xmlns:a16="http://schemas.microsoft.com/office/drawing/2014/main" id="{51561E35-8ADF-4576-B36A-C99E47917B36}"/>
              </a:ext>
            </a:extLst>
          </p:cNvPr>
          <p:cNvSpPr/>
          <p:nvPr/>
        </p:nvSpPr>
        <p:spPr>
          <a:xfrm>
            <a:off x="13107986" y="2667445"/>
            <a:ext cx="11125201" cy="8525411"/>
          </a:xfrm>
          <a:prstGeom prst="rect">
            <a:avLst/>
          </a:prstGeom>
        </p:spPr>
        <p:txBody>
          <a:bodyPr wrap="square">
            <a:spAutoFit/>
          </a:bodyPr>
          <a:lstStyle/>
          <a:p>
            <a:r>
              <a:rPr lang="es-ES" sz="4400" b="1" dirty="0">
                <a:latin typeface="+mj-lt"/>
              </a:rPr>
              <a:t>Planificación de cuidados a largo plazo</a:t>
            </a:r>
          </a:p>
          <a:p>
            <a:endParaRPr lang="es-ES" b="1" dirty="0">
              <a:latin typeface="+mj-lt"/>
            </a:endParaRPr>
          </a:p>
          <a:p>
            <a:pPr marL="285750" indent="-285750">
              <a:buFont typeface="Arial" panose="020B0604020202020204" pitchFamily="34" charset="0"/>
              <a:buChar char="•"/>
            </a:pPr>
            <a:r>
              <a:rPr lang="es-ES" sz="3600" dirty="0"/>
              <a:t>Asesoramiento de beneficios</a:t>
            </a:r>
          </a:p>
          <a:p>
            <a:endParaRPr lang="es-ES" sz="3600" dirty="0"/>
          </a:p>
          <a:p>
            <a:r>
              <a:rPr lang="es-ES" sz="3200" dirty="0"/>
              <a:t>El asesoramiento sobre beneficios forma parte del Programa de información, asesoramiento y defensa de la salud (HICAP).</a:t>
            </a:r>
          </a:p>
          <a:p>
            <a:r>
              <a:rPr lang="es-ES" sz="3200" dirty="0"/>
              <a:t>Los asesores de beneficios certificados brindan información y asesoramiento relacionados con Medicare, Medicaid,</a:t>
            </a:r>
          </a:p>
          <a:p>
            <a:r>
              <a:rPr lang="es-ES" sz="3200" dirty="0"/>
              <a:t>Seguro Social, Medicare Parte D, planes complementarios de Medicare, planes Medicare Advantage y HMO planes de seguro.</a:t>
            </a:r>
          </a:p>
          <a:p>
            <a:endParaRPr lang="es-ES" sz="3200" dirty="0"/>
          </a:p>
          <a:p>
            <a:r>
              <a:rPr lang="es-ES" sz="3200" dirty="0"/>
              <a:t>Además, los Consejeros de Beneficios Certificados ayudan a las personas a navegar Directivas Anticipadas, Veteranos</a:t>
            </a:r>
          </a:p>
          <a:p>
            <a:r>
              <a:rPr lang="es-ES" sz="3200" dirty="0"/>
              <a:t>beneficios, planes de seguro para empleados y apelaciones para Medicare y Seguridad Social.</a:t>
            </a:r>
          </a:p>
          <a:p>
            <a:endParaRPr lang="es-ES" sz="3200" dirty="0"/>
          </a:p>
        </p:txBody>
      </p:sp>
      <p:pic>
        <p:nvPicPr>
          <p:cNvPr id="13" name="Picture 12">
            <a:extLst>
              <a:ext uri="{FF2B5EF4-FFF2-40B4-BE49-F238E27FC236}">
                <a16:creationId xmlns:a16="http://schemas.microsoft.com/office/drawing/2014/main" id="{012B91B8-2E1D-41F9-989F-C6E12BD53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387" y="11736021"/>
            <a:ext cx="5714996" cy="1006550"/>
          </a:xfrm>
          <a:prstGeom prst="rect">
            <a:avLst/>
          </a:prstGeom>
        </p:spPr>
      </p:pic>
    </p:spTree>
    <p:extLst>
      <p:ext uri="{BB962C8B-B14F-4D97-AF65-F5344CB8AC3E}">
        <p14:creationId xmlns:p14="http://schemas.microsoft.com/office/powerpoint/2010/main" val="2286029765"/>
      </p:ext>
    </p:extLst>
  </p:cSld>
  <p:clrMapOvr>
    <a:masterClrMapping/>
  </p:clrMapOvr>
  <mc:AlternateContent xmlns:mc="http://schemas.openxmlformats.org/markup-compatibility/2006">
    <mc:Choice xmlns:p14="http://schemas.microsoft.com/office/powerpoint/2010/main" Requires="p14">
      <p:transition spd="med" p14:dur="700" advTm="7616">
        <p:fade/>
      </p:transition>
    </mc:Choice>
    <mc:Fallback>
      <p:transition spd="med" advTm="7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8387" y="715926"/>
            <a:ext cx="10051644" cy="1006550"/>
          </a:xfrm>
          <a:prstGeom prst="rect">
            <a:avLst/>
          </a:prstGeom>
        </p:spPr>
        <p:txBody>
          <a:bodyPr vert="horz" lIns="243852" tIns="121926" rIns="243852" bIns="121926" rtlCol="0" anchor="ctr">
            <a:normAutofit fontScale="40000" lnSpcReduction="20000"/>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endParaRPr lang="en-US" sz="14400" dirty="0">
              <a:solidFill>
                <a:schemeClr val="accent2"/>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495" y="12239296"/>
            <a:ext cx="5036491" cy="1006550"/>
          </a:xfrm>
          <a:prstGeom prst="rect">
            <a:avLst/>
          </a:prstGeom>
        </p:spPr>
      </p:pic>
      <p:sp>
        <p:nvSpPr>
          <p:cNvPr id="5" name="Rectangle 4">
            <a:extLst>
              <a:ext uri="{FF2B5EF4-FFF2-40B4-BE49-F238E27FC236}">
                <a16:creationId xmlns:a16="http://schemas.microsoft.com/office/drawing/2014/main" id="{71F201C9-E10A-40F1-9E4F-30C08FE48958}"/>
              </a:ext>
            </a:extLst>
          </p:cNvPr>
          <p:cNvSpPr/>
          <p:nvPr/>
        </p:nvSpPr>
        <p:spPr>
          <a:xfrm>
            <a:off x="668801" y="3352800"/>
            <a:ext cx="11524786" cy="8648521"/>
          </a:xfrm>
          <a:prstGeom prst="rect">
            <a:avLst/>
          </a:prstGeom>
        </p:spPr>
        <p:txBody>
          <a:bodyPr wrap="square">
            <a:spAutoFit/>
          </a:bodyPr>
          <a:lstStyle/>
          <a:p>
            <a:r>
              <a:rPr lang="en-US" sz="3600" b="1" dirty="0">
                <a:latin typeface="+mj-lt"/>
              </a:rPr>
              <a:t>Long-term Care Planning</a:t>
            </a:r>
          </a:p>
          <a:p>
            <a:endParaRPr lang="en-US" sz="4400" b="1" dirty="0">
              <a:latin typeface="+mj-lt"/>
            </a:endParaRPr>
          </a:p>
          <a:p>
            <a:r>
              <a:rPr lang="en-US" sz="3600" dirty="0">
                <a:latin typeface="+mj-lt"/>
              </a:rPr>
              <a:t>People with disabilities and older adults experience many transitions—A child may transition from child to adult services, a person may transition from an institutional setting such as a nursing home back to their own home, or an adult child may have to make tough decisions about how to care for an older parent as they age.</a:t>
            </a:r>
          </a:p>
          <a:p>
            <a:endParaRPr lang="en-US" sz="3600" dirty="0">
              <a:latin typeface="+mj-lt"/>
            </a:endParaRPr>
          </a:p>
          <a:p>
            <a:endParaRPr lang="en-US" sz="3600" dirty="0">
              <a:latin typeface="+mj-lt"/>
            </a:endParaRPr>
          </a:p>
          <a:p>
            <a:r>
              <a:rPr lang="en-US" sz="3600" dirty="0">
                <a:latin typeface="+mj-lt"/>
              </a:rPr>
              <a:t> </a:t>
            </a:r>
            <a:r>
              <a:rPr lang="da-DK" sz="3600" dirty="0">
                <a:latin typeface="+mj-lt"/>
              </a:rPr>
              <a:t>Person Centered I&amp;R Specialist </a:t>
            </a:r>
            <a:r>
              <a:rPr lang="en-US" sz="3600" dirty="0">
                <a:latin typeface="+mj-lt"/>
              </a:rPr>
              <a:t>are available to provide guidance about long-term care planning on topics such as finances, legal issues, home modifications, benefits as well as advice about communicating concerns and preferences to loved ones and identifying community services in the area.</a:t>
            </a:r>
          </a:p>
        </p:txBody>
      </p:sp>
      <p:sp>
        <p:nvSpPr>
          <p:cNvPr id="6" name="Rectangle 5">
            <a:extLst>
              <a:ext uri="{FF2B5EF4-FFF2-40B4-BE49-F238E27FC236}">
                <a16:creationId xmlns:a16="http://schemas.microsoft.com/office/drawing/2014/main" id="{54C8F98D-ABD7-4194-9A71-27B6C4C50BAF}"/>
              </a:ext>
            </a:extLst>
          </p:cNvPr>
          <p:cNvSpPr/>
          <p:nvPr/>
        </p:nvSpPr>
        <p:spPr>
          <a:xfrm>
            <a:off x="12563756" y="3352800"/>
            <a:ext cx="11524786" cy="9202519"/>
          </a:xfrm>
          <a:prstGeom prst="rect">
            <a:avLst/>
          </a:prstGeom>
        </p:spPr>
        <p:txBody>
          <a:bodyPr wrap="square">
            <a:spAutoFit/>
          </a:bodyPr>
          <a:lstStyle/>
          <a:p>
            <a:r>
              <a:rPr lang="es-ES" sz="3600" b="1" dirty="0">
                <a:latin typeface="+mj-lt"/>
              </a:rPr>
              <a:t>P</a:t>
            </a:r>
            <a:r>
              <a:rPr lang="es-ES" sz="3600" b="1" dirty="0"/>
              <a:t>lanificación de cuidados a largo plazo</a:t>
            </a:r>
          </a:p>
          <a:p>
            <a:endParaRPr lang="es-ES" sz="3600" b="1" dirty="0"/>
          </a:p>
          <a:p>
            <a:r>
              <a:rPr lang="es-ES" sz="3600" dirty="0">
                <a:latin typeface="+mj-lt"/>
              </a:rPr>
              <a:t>Las personas </a:t>
            </a:r>
            <a:r>
              <a:rPr lang="es-ES" sz="3600" dirty="0"/>
              <a:t>con discapacidad y los adultos mayores experimentan muchas transiciones -- un niño puede pasar de servicios para niños y adultos, una persona puede pasar de un entorno institucional como un hogar de ancianos de regreso a su propia casa, o un niño adulto puede tener que tomar decisiones difíciles sobre cómo cuidar a un padre mayor a medida que envejecen.</a:t>
            </a:r>
          </a:p>
          <a:p>
            <a:endParaRPr lang="es-ES" sz="3600" dirty="0"/>
          </a:p>
          <a:p>
            <a:r>
              <a:rPr lang="es-ES" sz="3600" dirty="0"/>
              <a:t>Hay consejeros de opciones disponibles para brindar orientación sobre la atención a largo plazo planeando temas como finanzas, asuntos legales, modificaciones en el hogar, beneficios, así como consejos sobre cómo comunicar preocupaciones y preferencias a los seres queridos e identificar servicios comunitarios en el área.</a:t>
            </a:r>
            <a:endParaRPr lang="en-US" sz="3600" dirty="0"/>
          </a:p>
        </p:txBody>
      </p:sp>
      <p:sp>
        <p:nvSpPr>
          <p:cNvPr id="7" name="Rectangle 6">
            <a:extLst>
              <a:ext uri="{FF2B5EF4-FFF2-40B4-BE49-F238E27FC236}">
                <a16:creationId xmlns:a16="http://schemas.microsoft.com/office/drawing/2014/main" id="{34D7789E-D278-4D6E-814E-67B2693F6805}"/>
              </a:ext>
            </a:extLst>
          </p:cNvPr>
          <p:cNvSpPr/>
          <p:nvPr/>
        </p:nvSpPr>
        <p:spPr>
          <a:xfrm>
            <a:off x="1275433" y="834480"/>
            <a:ext cx="17013545" cy="1446550"/>
          </a:xfrm>
          <a:prstGeom prst="rect">
            <a:avLst/>
          </a:prstGeom>
        </p:spPr>
        <p:txBody>
          <a:bodyPr wrap="square">
            <a:spAutoFit/>
          </a:bodyPr>
          <a:lstStyle/>
          <a:p>
            <a:pPr lvl="0">
              <a:spcBef>
                <a:spcPct val="20000"/>
              </a:spcBef>
            </a:pPr>
            <a:r>
              <a:rPr lang="en-US" sz="4400" b="1" dirty="0">
                <a:solidFill>
                  <a:srgbClr val="F09818"/>
                </a:solidFill>
                <a:latin typeface="Myriad Pro" pitchFamily="34" charset="0"/>
                <a:cs typeface="Times New Roman" panose="02020603050405020304" pitchFamily="18" charset="0"/>
              </a:rPr>
              <a:t>Long-term Care Planning                                                                         </a:t>
            </a:r>
            <a:r>
              <a:rPr lang="es-ES" sz="4400" b="1" dirty="0"/>
              <a:t>       </a:t>
            </a:r>
            <a:r>
              <a:rPr lang="es-ES" sz="4400" b="1" dirty="0">
                <a:solidFill>
                  <a:schemeClr val="bg2"/>
                </a:solidFill>
              </a:rPr>
              <a:t>Planificación de Cuidados a Largo Plazo</a:t>
            </a:r>
            <a:r>
              <a:rPr lang="en-US" sz="4400" b="1" dirty="0">
                <a:solidFill>
                  <a:srgbClr val="F09818"/>
                </a:solidFill>
                <a:latin typeface="Myriad Pro" pitchFamily="34" charset="0"/>
                <a:cs typeface="Times New Roman" panose="02020603050405020304" pitchFamily="18" charset="0"/>
              </a:rPr>
              <a:t> </a:t>
            </a:r>
            <a:endParaRPr lang="es-PR" sz="4400" b="1" dirty="0">
              <a:solidFill>
                <a:srgbClr val="F09818"/>
              </a:solidFill>
              <a:latin typeface="Myriad Pro" pitchFamily="34" charset="0"/>
              <a:cs typeface="Times New Roman" panose="02020603050405020304" pitchFamily="18" charset="0"/>
            </a:endParaRPr>
          </a:p>
        </p:txBody>
      </p:sp>
    </p:spTree>
    <p:extLst>
      <p:ext uri="{BB962C8B-B14F-4D97-AF65-F5344CB8AC3E}">
        <p14:creationId xmlns:p14="http://schemas.microsoft.com/office/powerpoint/2010/main" val="2713111234"/>
      </p:ext>
    </p:extLst>
  </p:cSld>
  <p:clrMapOvr>
    <a:masterClrMapping/>
  </p:clrMapOvr>
  <mc:AlternateContent xmlns:mc="http://schemas.openxmlformats.org/markup-compatibility/2006">
    <mc:Choice xmlns:p14="http://schemas.microsoft.com/office/powerpoint/2010/main" Requires="p14">
      <p:transition spd="med" p14:dur="700" advTm="30394">
        <p:fade/>
      </p:transition>
    </mc:Choice>
    <mc:Fallback>
      <p:transition spd="med" advTm="30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2569633" y="712115"/>
            <a:ext cx="1065341" cy="730251"/>
          </a:xfrm>
        </p:spPr>
        <p:txBody>
          <a:bodyPr/>
          <a:lstStyle/>
          <a:p>
            <a:fld id="{9DF686B8-C880-FF40-96DC-14FF2413C34E}" type="slidenum">
              <a:rPr lang="en-US" smtClean="0"/>
              <a:pPr/>
              <a:t>26</a:t>
            </a:fld>
            <a:endParaRPr lang="en-US" dirty="0"/>
          </a:p>
        </p:txBody>
      </p:sp>
      <p:sp>
        <p:nvSpPr>
          <p:cNvPr id="6" name="Oval 5"/>
          <p:cNvSpPr/>
          <p:nvPr/>
        </p:nvSpPr>
        <p:spPr>
          <a:xfrm>
            <a:off x="725595" y="2623759"/>
            <a:ext cx="11454505" cy="10116559"/>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anchor="ctr"/>
          <a:lstStyle/>
          <a:p>
            <a:pPr lvl="0" defTabSz="914400">
              <a:lnSpc>
                <a:spcPct val="90000"/>
              </a:lnSpc>
              <a:spcBef>
                <a:spcPts val="1000"/>
              </a:spcBef>
            </a:pPr>
            <a:r>
              <a:rPr lang="en-US" sz="2800" b="1" dirty="0">
                <a:solidFill>
                  <a:schemeClr val="bg1"/>
                </a:solidFill>
                <a:latin typeface="Calibri Light" panose="020F0302020204030204"/>
              </a:rPr>
              <a:t>            Local Contact Agency</a:t>
            </a:r>
          </a:p>
          <a:p>
            <a:pPr lvl="0" defTabSz="914400">
              <a:lnSpc>
                <a:spcPct val="90000"/>
              </a:lnSpc>
              <a:spcBef>
                <a:spcPts val="1000"/>
              </a:spcBef>
            </a:pPr>
            <a:r>
              <a:rPr lang="en-US" sz="2800" dirty="0">
                <a:solidFill>
                  <a:schemeClr val="bg1"/>
                </a:solidFill>
                <a:latin typeface="Calibri Light" panose="020F0302020204030204"/>
              </a:rPr>
              <a:t>The Local Contact Agency is a service designed to support nursing home residents who utilize Medicare or private pay to pay for nursing home care who express a desire to relocate to a community residence, such as back home or type of residence that promotes and supports independence.</a:t>
            </a:r>
          </a:p>
          <a:p>
            <a:pPr lvl="0" defTabSz="914400">
              <a:lnSpc>
                <a:spcPct val="90000"/>
              </a:lnSpc>
              <a:spcBef>
                <a:spcPts val="1000"/>
              </a:spcBef>
            </a:pPr>
            <a:r>
              <a:rPr lang="en-US" sz="2800" dirty="0">
                <a:solidFill>
                  <a:schemeClr val="bg1"/>
                </a:solidFill>
                <a:latin typeface="Calibri Light" panose="020F0302020204030204"/>
              </a:rPr>
              <a:t>This service is useful for patients who have recently been discharged from a hospital to a nursing facility or who want to leave a nursing facility, but may be unsure about the supports that are necessary to live at home. Or, an individual may have resided in a nursing home for an extended period of time but desires to relocate and is unsure about the resources that are necessary for relocation.</a:t>
            </a:r>
          </a:p>
          <a:p>
            <a:pPr lvl="0" defTabSz="914400">
              <a:lnSpc>
                <a:spcPct val="90000"/>
              </a:lnSpc>
              <a:spcBef>
                <a:spcPts val="1000"/>
              </a:spcBef>
            </a:pPr>
            <a:r>
              <a:rPr lang="en-US" sz="2800" dirty="0">
                <a:solidFill>
                  <a:schemeClr val="bg1"/>
                </a:solidFill>
                <a:latin typeface="Calibri Light" panose="020F0302020204030204"/>
              </a:rPr>
              <a:t>Nursing home residents and family members may contact at </a:t>
            </a:r>
            <a:r>
              <a:rPr lang="en-US" sz="2800" b="1" dirty="0">
                <a:solidFill>
                  <a:schemeClr val="bg1"/>
                </a:solidFill>
                <a:latin typeface="Calibri Light" panose="020F0302020204030204"/>
              </a:rPr>
              <a:t>855-937-2372</a:t>
            </a:r>
            <a:r>
              <a:rPr lang="en-US" sz="2800" dirty="0">
                <a:solidFill>
                  <a:schemeClr val="bg1"/>
                </a:solidFill>
                <a:latin typeface="Calibri Light" panose="020F0302020204030204"/>
              </a:rPr>
              <a:t> for assistance in exploring the steps necessary for relocation.</a:t>
            </a:r>
          </a:p>
        </p:txBody>
      </p:sp>
      <p:grpSp>
        <p:nvGrpSpPr>
          <p:cNvPr id="23" name="Group 22"/>
          <p:cNvGrpSpPr/>
          <p:nvPr/>
        </p:nvGrpSpPr>
        <p:grpSpPr>
          <a:xfrm>
            <a:off x="13931899" y="3795720"/>
            <a:ext cx="1919288" cy="1919280"/>
            <a:chOff x="6350" y="4763"/>
            <a:chExt cx="3371851" cy="3371850"/>
          </a:xfrm>
          <a:solidFill>
            <a:schemeClr val="bg1"/>
          </a:solidFill>
        </p:grpSpPr>
        <p:sp>
          <p:nvSpPr>
            <p:cNvPr id="24" name="Freeform 5"/>
            <p:cNvSpPr>
              <a:spLocks noEditPoints="1"/>
            </p:cNvSpPr>
            <p:nvPr/>
          </p:nvSpPr>
          <p:spPr bwMode="auto">
            <a:xfrm>
              <a:off x="989013" y="4763"/>
              <a:ext cx="2389188" cy="2393950"/>
            </a:xfrm>
            <a:custGeom>
              <a:avLst/>
              <a:gdLst>
                <a:gd name="T0" fmla="*/ 444 w 635"/>
                <a:gd name="T1" fmla="*/ 64 h 636"/>
                <a:gd name="T2" fmla="*/ 259 w 635"/>
                <a:gd name="T3" fmla="*/ 178 h 636"/>
                <a:gd name="T4" fmla="*/ 21 w 635"/>
                <a:gd name="T5" fmla="*/ 416 h 636"/>
                <a:gd name="T6" fmla="*/ 21 w 635"/>
                <a:gd name="T7" fmla="*/ 495 h 636"/>
                <a:gd name="T8" fmla="*/ 140 w 635"/>
                <a:gd name="T9" fmla="*/ 614 h 636"/>
                <a:gd name="T10" fmla="*/ 219 w 635"/>
                <a:gd name="T11" fmla="*/ 614 h 636"/>
                <a:gd name="T12" fmla="*/ 457 w 635"/>
                <a:gd name="T13" fmla="*/ 376 h 636"/>
                <a:gd name="T14" fmla="*/ 571 w 635"/>
                <a:gd name="T15" fmla="*/ 191 h 636"/>
                <a:gd name="T16" fmla="*/ 635 w 635"/>
                <a:gd name="T17" fmla="*/ 0 h 636"/>
                <a:gd name="T18" fmla="*/ 444 w 635"/>
                <a:gd name="T19" fmla="*/ 64 h 636"/>
                <a:gd name="T20" fmla="*/ 279 w 635"/>
                <a:gd name="T21" fmla="*/ 475 h 636"/>
                <a:gd name="T22" fmla="*/ 160 w 635"/>
                <a:gd name="T23" fmla="*/ 475 h 636"/>
                <a:gd name="T24" fmla="*/ 160 w 635"/>
                <a:gd name="T25" fmla="*/ 356 h 636"/>
                <a:gd name="T26" fmla="*/ 279 w 635"/>
                <a:gd name="T27" fmla="*/ 356 h 636"/>
                <a:gd name="T28" fmla="*/ 279 w 635"/>
                <a:gd name="T29" fmla="*/ 475 h 636"/>
                <a:gd name="T30" fmla="*/ 437 w 635"/>
                <a:gd name="T31" fmla="*/ 317 h 636"/>
                <a:gd name="T32" fmla="*/ 318 w 635"/>
                <a:gd name="T33" fmla="*/ 317 h 636"/>
                <a:gd name="T34" fmla="*/ 318 w 635"/>
                <a:gd name="T35" fmla="*/ 198 h 636"/>
                <a:gd name="T36" fmla="*/ 437 w 635"/>
                <a:gd name="T37" fmla="*/ 198 h 636"/>
                <a:gd name="T38" fmla="*/ 437 w 635"/>
                <a:gd name="T39" fmla="*/ 31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5" h="636">
                  <a:moveTo>
                    <a:pt x="444" y="64"/>
                  </a:moveTo>
                  <a:cubicBezTo>
                    <a:pt x="386" y="83"/>
                    <a:pt x="302" y="135"/>
                    <a:pt x="259" y="178"/>
                  </a:cubicBezTo>
                  <a:cubicBezTo>
                    <a:pt x="21" y="416"/>
                    <a:pt x="21" y="416"/>
                    <a:pt x="21" y="416"/>
                  </a:cubicBezTo>
                  <a:cubicBezTo>
                    <a:pt x="0" y="438"/>
                    <a:pt x="0" y="473"/>
                    <a:pt x="21" y="495"/>
                  </a:cubicBezTo>
                  <a:cubicBezTo>
                    <a:pt x="140" y="614"/>
                    <a:pt x="140" y="614"/>
                    <a:pt x="140" y="614"/>
                  </a:cubicBezTo>
                  <a:cubicBezTo>
                    <a:pt x="162" y="636"/>
                    <a:pt x="198" y="636"/>
                    <a:pt x="219" y="614"/>
                  </a:cubicBezTo>
                  <a:cubicBezTo>
                    <a:pt x="457" y="376"/>
                    <a:pt x="457" y="376"/>
                    <a:pt x="457" y="376"/>
                  </a:cubicBezTo>
                  <a:cubicBezTo>
                    <a:pt x="500" y="333"/>
                    <a:pt x="552" y="249"/>
                    <a:pt x="571" y="191"/>
                  </a:cubicBezTo>
                  <a:cubicBezTo>
                    <a:pt x="635" y="0"/>
                    <a:pt x="635" y="0"/>
                    <a:pt x="635" y="0"/>
                  </a:cubicBezTo>
                  <a:lnTo>
                    <a:pt x="444" y="64"/>
                  </a:lnTo>
                  <a:close/>
                  <a:moveTo>
                    <a:pt x="279" y="475"/>
                  </a:moveTo>
                  <a:cubicBezTo>
                    <a:pt x="246" y="508"/>
                    <a:pt x="193" y="508"/>
                    <a:pt x="160" y="475"/>
                  </a:cubicBezTo>
                  <a:cubicBezTo>
                    <a:pt x="127" y="442"/>
                    <a:pt x="127" y="389"/>
                    <a:pt x="160" y="356"/>
                  </a:cubicBezTo>
                  <a:cubicBezTo>
                    <a:pt x="193" y="324"/>
                    <a:pt x="246" y="324"/>
                    <a:pt x="279" y="356"/>
                  </a:cubicBezTo>
                  <a:cubicBezTo>
                    <a:pt x="311" y="389"/>
                    <a:pt x="311" y="442"/>
                    <a:pt x="279" y="475"/>
                  </a:cubicBezTo>
                  <a:close/>
                  <a:moveTo>
                    <a:pt x="437" y="317"/>
                  </a:moveTo>
                  <a:cubicBezTo>
                    <a:pt x="404" y="350"/>
                    <a:pt x="351" y="350"/>
                    <a:pt x="318" y="317"/>
                  </a:cubicBezTo>
                  <a:cubicBezTo>
                    <a:pt x="285" y="284"/>
                    <a:pt x="285" y="231"/>
                    <a:pt x="318" y="198"/>
                  </a:cubicBezTo>
                  <a:cubicBezTo>
                    <a:pt x="351" y="165"/>
                    <a:pt x="404" y="165"/>
                    <a:pt x="437" y="198"/>
                  </a:cubicBezTo>
                  <a:cubicBezTo>
                    <a:pt x="470" y="231"/>
                    <a:pt x="470" y="284"/>
                    <a:pt x="437" y="3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24"/>
            <p:cNvSpPr>
              <a:spLocks/>
            </p:cNvSpPr>
            <p:nvPr/>
          </p:nvSpPr>
          <p:spPr bwMode="auto">
            <a:xfrm>
              <a:off x="93663" y="960438"/>
              <a:ext cx="1125538" cy="990600"/>
            </a:xfrm>
            <a:custGeom>
              <a:avLst/>
              <a:gdLst>
                <a:gd name="T0" fmla="*/ 101 w 299"/>
                <a:gd name="T1" fmla="*/ 241 h 263"/>
                <a:gd name="T2" fmla="*/ 299 w 299"/>
                <a:gd name="T3" fmla="*/ 43 h 263"/>
                <a:gd name="T4" fmla="*/ 141 w 299"/>
                <a:gd name="T5" fmla="*/ 43 h 263"/>
                <a:gd name="T6" fmla="*/ 22 w 299"/>
                <a:gd name="T7" fmla="*/ 162 h 263"/>
                <a:gd name="T8" fmla="*/ 22 w 299"/>
                <a:gd name="T9" fmla="*/ 241 h 263"/>
                <a:gd name="T10" fmla="*/ 101 w 299"/>
                <a:gd name="T11" fmla="*/ 241 h 263"/>
              </a:gdLst>
              <a:ahLst/>
              <a:cxnLst>
                <a:cxn ang="0">
                  <a:pos x="T0" y="T1"/>
                </a:cxn>
                <a:cxn ang="0">
                  <a:pos x="T2" y="T3"/>
                </a:cxn>
                <a:cxn ang="0">
                  <a:pos x="T4" y="T5"/>
                </a:cxn>
                <a:cxn ang="0">
                  <a:pos x="T6" y="T7"/>
                </a:cxn>
                <a:cxn ang="0">
                  <a:pos x="T8" y="T9"/>
                </a:cxn>
                <a:cxn ang="0">
                  <a:pos x="T10" y="T11"/>
                </a:cxn>
              </a:cxnLst>
              <a:rect l="0" t="0" r="r" b="b"/>
              <a:pathLst>
                <a:path w="299" h="263">
                  <a:moveTo>
                    <a:pt x="101" y="241"/>
                  </a:moveTo>
                  <a:cubicBezTo>
                    <a:pt x="299" y="43"/>
                    <a:pt x="299" y="43"/>
                    <a:pt x="299" y="43"/>
                  </a:cubicBezTo>
                  <a:cubicBezTo>
                    <a:pt x="255" y="0"/>
                    <a:pt x="184" y="0"/>
                    <a:pt x="141" y="43"/>
                  </a:cubicBezTo>
                  <a:cubicBezTo>
                    <a:pt x="22" y="162"/>
                    <a:pt x="22" y="162"/>
                    <a:pt x="22" y="162"/>
                  </a:cubicBezTo>
                  <a:cubicBezTo>
                    <a:pt x="0" y="184"/>
                    <a:pt x="0" y="219"/>
                    <a:pt x="22" y="241"/>
                  </a:cubicBezTo>
                  <a:cubicBezTo>
                    <a:pt x="43" y="263"/>
                    <a:pt x="79" y="263"/>
                    <a:pt x="101"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25"/>
            <p:cNvSpPr>
              <a:spLocks/>
            </p:cNvSpPr>
            <p:nvPr/>
          </p:nvSpPr>
          <p:spPr bwMode="auto">
            <a:xfrm>
              <a:off x="1433513" y="2165351"/>
              <a:ext cx="992188" cy="1123950"/>
            </a:xfrm>
            <a:custGeom>
              <a:avLst/>
              <a:gdLst>
                <a:gd name="T0" fmla="*/ 22 w 264"/>
                <a:gd name="T1" fmla="*/ 198 h 299"/>
                <a:gd name="T2" fmla="*/ 22 w 264"/>
                <a:gd name="T3" fmla="*/ 277 h 299"/>
                <a:gd name="T4" fmla="*/ 101 w 264"/>
                <a:gd name="T5" fmla="*/ 277 h 299"/>
                <a:gd name="T6" fmla="*/ 220 w 264"/>
                <a:gd name="T7" fmla="*/ 159 h 299"/>
                <a:gd name="T8" fmla="*/ 220 w 264"/>
                <a:gd name="T9" fmla="*/ 0 h 299"/>
                <a:gd name="T10" fmla="*/ 22 w 264"/>
                <a:gd name="T11" fmla="*/ 198 h 299"/>
              </a:gdLst>
              <a:ahLst/>
              <a:cxnLst>
                <a:cxn ang="0">
                  <a:pos x="T0" y="T1"/>
                </a:cxn>
                <a:cxn ang="0">
                  <a:pos x="T2" y="T3"/>
                </a:cxn>
                <a:cxn ang="0">
                  <a:pos x="T4" y="T5"/>
                </a:cxn>
                <a:cxn ang="0">
                  <a:pos x="T6" y="T7"/>
                </a:cxn>
                <a:cxn ang="0">
                  <a:pos x="T8" y="T9"/>
                </a:cxn>
                <a:cxn ang="0">
                  <a:pos x="T10" y="T11"/>
                </a:cxn>
              </a:cxnLst>
              <a:rect l="0" t="0" r="r" b="b"/>
              <a:pathLst>
                <a:path w="264" h="299">
                  <a:moveTo>
                    <a:pt x="22" y="198"/>
                  </a:moveTo>
                  <a:cubicBezTo>
                    <a:pt x="0" y="220"/>
                    <a:pt x="0" y="256"/>
                    <a:pt x="22" y="277"/>
                  </a:cubicBezTo>
                  <a:cubicBezTo>
                    <a:pt x="44" y="299"/>
                    <a:pt x="80" y="299"/>
                    <a:pt x="101" y="277"/>
                  </a:cubicBezTo>
                  <a:cubicBezTo>
                    <a:pt x="220" y="159"/>
                    <a:pt x="220" y="159"/>
                    <a:pt x="220" y="159"/>
                  </a:cubicBezTo>
                  <a:cubicBezTo>
                    <a:pt x="264" y="115"/>
                    <a:pt x="264" y="44"/>
                    <a:pt x="220" y="0"/>
                  </a:cubicBezTo>
                  <a:lnTo>
                    <a:pt x="22"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26"/>
            <p:cNvSpPr>
              <a:spLocks/>
            </p:cNvSpPr>
            <p:nvPr/>
          </p:nvSpPr>
          <p:spPr bwMode="auto">
            <a:xfrm>
              <a:off x="804863" y="2017713"/>
              <a:ext cx="560388" cy="561975"/>
            </a:xfrm>
            <a:custGeom>
              <a:avLst/>
              <a:gdLst>
                <a:gd name="T0" fmla="*/ 11 w 149"/>
                <a:gd name="T1" fmla="*/ 19 h 149"/>
                <a:gd name="T2" fmla="*/ 11 w 149"/>
                <a:gd name="T3" fmla="*/ 59 h 149"/>
                <a:gd name="T4" fmla="*/ 90 w 149"/>
                <a:gd name="T5" fmla="*/ 138 h 149"/>
                <a:gd name="T6" fmla="*/ 130 w 149"/>
                <a:gd name="T7" fmla="*/ 138 h 149"/>
                <a:gd name="T8" fmla="*/ 149 w 149"/>
                <a:gd name="T9" fmla="*/ 118 h 149"/>
                <a:gd name="T10" fmla="*/ 31 w 149"/>
                <a:gd name="T11" fmla="*/ 0 h 149"/>
                <a:gd name="T12" fmla="*/ 11 w 149"/>
                <a:gd name="T13" fmla="*/ 19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11" y="19"/>
                  </a:moveTo>
                  <a:cubicBezTo>
                    <a:pt x="0" y="30"/>
                    <a:pt x="0" y="48"/>
                    <a:pt x="11" y="59"/>
                  </a:cubicBezTo>
                  <a:cubicBezTo>
                    <a:pt x="90" y="138"/>
                    <a:pt x="90" y="138"/>
                    <a:pt x="90" y="138"/>
                  </a:cubicBezTo>
                  <a:cubicBezTo>
                    <a:pt x="101" y="149"/>
                    <a:pt x="119" y="149"/>
                    <a:pt x="130" y="138"/>
                  </a:cubicBezTo>
                  <a:cubicBezTo>
                    <a:pt x="149" y="118"/>
                    <a:pt x="149" y="118"/>
                    <a:pt x="149" y="118"/>
                  </a:cubicBezTo>
                  <a:cubicBezTo>
                    <a:pt x="31" y="0"/>
                    <a:pt x="31" y="0"/>
                    <a:pt x="31" y="0"/>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27"/>
            <p:cNvSpPr>
              <a:spLocks/>
            </p:cNvSpPr>
            <p:nvPr/>
          </p:nvSpPr>
          <p:spPr bwMode="auto">
            <a:xfrm>
              <a:off x="6350" y="2322513"/>
              <a:ext cx="1054100" cy="1054100"/>
            </a:xfrm>
            <a:custGeom>
              <a:avLst/>
              <a:gdLst>
                <a:gd name="T0" fmla="*/ 0 w 280"/>
                <a:gd name="T1" fmla="*/ 280 h 280"/>
                <a:gd name="T2" fmla="*/ 224 w 280"/>
                <a:gd name="T3" fmla="*/ 56 h 280"/>
                <a:gd name="T4" fmla="*/ 0 w 280"/>
                <a:gd name="T5" fmla="*/ 280 h 280"/>
              </a:gdLst>
              <a:ahLst/>
              <a:cxnLst>
                <a:cxn ang="0">
                  <a:pos x="T0" y="T1"/>
                </a:cxn>
                <a:cxn ang="0">
                  <a:pos x="T2" y="T3"/>
                </a:cxn>
                <a:cxn ang="0">
                  <a:pos x="T4" y="T5"/>
                </a:cxn>
              </a:cxnLst>
              <a:rect l="0" t="0" r="r" b="b"/>
              <a:pathLst>
                <a:path w="280" h="280">
                  <a:moveTo>
                    <a:pt x="0" y="280"/>
                  </a:moveTo>
                  <a:cubicBezTo>
                    <a:pt x="112" y="224"/>
                    <a:pt x="280" y="112"/>
                    <a:pt x="224" y="56"/>
                  </a:cubicBezTo>
                  <a:cubicBezTo>
                    <a:pt x="168" y="0"/>
                    <a:pt x="56" y="168"/>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1" name="Rectangle 10">
            <a:extLst>
              <a:ext uri="{FF2B5EF4-FFF2-40B4-BE49-F238E27FC236}">
                <a16:creationId xmlns:a16="http://schemas.microsoft.com/office/drawing/2014/main" id="{6586427B-C27C-47B0-B773-2DF893DED323}"/>
              </a:ext>
            </a:extLst>
          </p:cNvPr>
          <p:cNvSpPr/>
          <p:nvPr/>
        </p:nvSpPr>
        <p:spPr>
          <a:xfrm>
            <a:off x="14545909" y="2667000"/>
            <a:ext cx="8696678" cy="10227415"/>
          </a:xfrm>
          <a:prstGeom prst="rect">
            <a:avLst/>
          </a:prstGeom>
        </p:spPr>
        <p:txBody>
          <a:bodyPr wrap="square">
            <a:spAutoFit/>
          </a:bodyPr>
          <a:lstStyle/>
          <a:p>
            <a:pPr lvl="0" defTabSz="914400">
              <a:lnSpc>
                <a:spcPct val="90000"/>
              </a:lnSpc>
              <a:spcBef>
                <a:spcPts val="1000"/>
              </a:spcBef>
            </a:pPr>
            <a:r>
              <a:rPr lang="en-US" sz="3200" dirty="0">
                <a:solidFill>
                  <a:prstClr val="black"/>
                </a:solidFill>
                <a:latin typeface="Calibri Light" panose="020F0302020204030204"/>
              </a:rPr>
              <a:t>                     </a:t>
            </a:r>
            <a:r>
              <a:rPr lang="en-US" sz="2800" b="1" dirty="0">
                <a:solidFill>
                  <a:prstClr val="black"/>
                </a:solidFill>
                <a:latin typeface="Calibri Light" panose="020F0302020204030204"/>
              </a:rPr>
              <a:t>Agencia de Contacto Local</a:t>
            </a:r>
          </a:p>
          <a:p>
            <a:pPr lvl="0" defTabSz="914400">
              <a:lnSpc>
                <a:spcPct val="90000"/>
              </a:lnSpc>
              <a:spcBef>
                <a:spcPts val="1000"/>
              </a:spcBef>
            </a:pPr>
            <a:r>
              <a:rPr lang="es-ES" sz="3200" dirty="0">
                <a:solidFill>
                  <a:prstClr val="black"/>
                </a:solidFill>
                <a:latin typeface="Calibri Light" panose="020F0302020204030204"/>
              </a:rPr>
              <a:t>La Agencia de contacto local es un servicio diseñado para apoyar a los residentes de hogares de ancianos que utilizan Medicare o pago privado para pagar la atención en un hogar de ancianos que expresan el deseo de trasladarse a un residencia comunitaria, como volver a otra casa o tipo de residencia que promueve y apoya la independencia.</a:t>
            </a:r>
          </a:p>
          <a:p>
            <a:pPr lvl="0" defTabSz="914400">
              <a:lnSpc>
                <a:spcPct val="90000"/>
              </a:lnSpc>
              <a:spcBef>
                <a:spcPts val="1000"/>
              </a:spcBef>
            </a:pPr>
            <a:r>
              <a:rPr lang="es-ES" sz="3200" dirty="0">
                <a:solidFill>
                  <a:prstClr val="black"/>
                </a:solidFill>
                <a:latin typeface="Calibri Light" panose="020F0302020204030204"/>
              </a:rPr>
              <a:t>Este servicio es útil para pacientes que han sido dados de alta recientemente de un hospital a una enfermera, centro o que desean abandonar un centro de enfermería, pero pueden no estar seguros acerca de los apoyos que están necesario para vivir en casa. O bien, un individuo puede haber residido en un hogar de ancianos durante un período prolongado de temporero desea reubicarse y no está seguro acerca de los recursos que son necesarios para la reubicación.</a:t>
            </a:r>
          </a:p>
          <a:p>
            <a:pPr lvl="0" defTabSz="914400">
              <a:lnSpc>
                <a:spcPct val="90000"/>
              </a:lnSpc>
              <a:spcBef>
                <a:spcPts val="1000"/>
              </a:spcBef>
            </a:pPr>
            <a:r>
              <a:rPr lang="es-ES" sz="3200" dirty="0">
                <a:solidFill>
                  <a:prstClr val="black"/>
                </a:solidFill>
                <a:latin typeface="Calibri Light" panose="020F0302020204030204"/>
              </a:rPr>
              <a:t>Los residentes de hogares de ancianos y sus familiares pueden contactar al 855-937-2372 para asistencia en la exploración de los pasos necesarios para la reubicación.</a:t>
            </a:r>
          </a:p>
        </p:txBody>
      </p:sp>
      <p:sp>
        <p:nvSpPr>
          <p:cNvPr id="3" name="Rectangle 2">
            <a:extLst>
              <a:ext uri="{FF2B5EF4-FFF2-40B4-BE49-F238E27FC236}">
                <a16:creationId xmlns:a16="http://schemas.microsoft.com/office/drawing/2014/main" id="{EEF91BE7-0BF8-4DCD-90E8-704D4AD856DA}"/>
              </a:ext>
            </a:extLst>
          </p:cNvPr>
          <p:cNvSpPr/>
          <p:nvPr/>
        </p:nvSpPr>
        <p:spPr>
          <a:xfrm>
            <a:off x="809272" y="334370"/>
            <a:ext cx="7594067" cy="1107996"/>
          </a:xfrm>
          <a:prstGeom prst="rect">
            <a:avLst/>
          </a:prstGeom>
        </p:spPr>
        <p:txBody>
          <a:bodyPr wrap="none">
            <a:spAutoFit/>
          </a:bodyPr>
          <a:lstStyle/>
          <a:p>
            <a:r>
              <a:rPr lang="en-US" sz="6600" b="1" dirty="0">
                <a:solidFill>
                  <a:schemeClr val="bg2"/>
                </a:solidFill>
              </a:rPr>
              <a:t>Local Contact Agency</a:t>
            </a:r>
          </a:p>
        </p:txBody>
      </p:sp>
      <p:sp>
        <p:nvSpPr>
          <p:cNvPr id="2" name="Rectangle 1">
            <a:extLst>
              <a:ext uri="{FF2B5EF4-FFF2-40B4-BE49-F238E27FC236}">
                <a16:creationId xmlns:a16="http://schemas.microsoft.com/office/drawing/2014/main" id="{A7AF575E-6235-42CF-9F8C-47F1BE46CCBC}"/>
              </a:ext>
            </a:extLst>
          </p:cNvPr>
          <p:cNvSpPr/>
          <p:nvPr/>
        </p:nvSpPr>
        <p:spPr>
          <a:xfrm>
            <a:off x="809272" y="1400595"/>
            <a:ext cx="5184368" cy="646331"/>
          </a:xfrm>
          <a:prstGeom prst="rect">
            <a:avLst/>
          </a:prstGeom>
        </p:spPr>
        <p:txBody>
          <a:bodyPr wrap="none">
            <a:spAutoFit/>
          </a:bodyPr>
          <a:lstStyle/>
          <a:p>
            <a:r>
              <a:rPr lang="es-PR" sz="3600" b="1" dirty="0">
                <a:solidFill>
                  <a:schemeClr val="bg2"/>
                </a:solidFill>
              </a:rPr>
              <a:t>Agencia de Contacto Local</a:t>
            </a:r>
          </a:p>
        </p:txBody>
      </p:sp>
    </p:spTree>
    <p:extLst>
      <p:ext uri="{BB962C8B-B14F-4D97-AF65-F5344CB8AC3E}">
        <p14:creationId xmlns:p14="http://schemas.microsoft.com/office/powerpoint/2010/main" val="357006027"/>
      </p:ext>
    </p:extLst>
  </p:cSld>
  <p:clrMapOvr>
    <a:masterClrMapping/>
  </p:clrMapOvr>
  <mc:AlternateContent xmlns:mc="http://schemas.openxmlformats.org/markup-compatibility/2006">
    <mc:Choice xmlns:p14="http://schemas.microsoft.com/office/powerpoint/2010/main" Requires="p14">
      <p:transition spd="med" p14:dur="700" advTm="62509">
        <p:fade/>
      </p:transition>
    </mc:Choice>
    <mc:Fallback>
      <p:transition spd="med" advTm="62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A4BD3-29A4-4292-8170-B997FA0ADBEF}"/>
              </a:ext>
            </a:extLst>
          </p:cNvPr>
          <p:cNvSpPr>
            <a:spLocks noGrp="1"/>
          </p:cNvSpPr>
          <p:nvPr>
            <p:ph type="body" sz="quarter" idx="13"/>
          </p:nvPr>
        </p:nvSpPr>
        <p:spPr>
          <a:xfrm>
            <a:off x="1220787" y="311492"/>
            <a:ext cx="8077201" cy="1462152"/>
          </a:xfrm>
        </p:spPr>
        <p:txBody>
          <a:bodyPr/>
          <a:lstStyle/>
          <a:p>
            <a:r>
              <a:rPr lang="en-US" sz="4400" dirty="0"/>
              <a:t>Housing Navigation</a:t>
            </a:r>
          </a:p>
        </p:txBody>
      </p:sp>
      <p:sp>
        <p:nvSpPr>
          <p:cNvPr id="4" name="Oval 3">
            <a:extLst>
              <a:ext uri="{FF2B5EF4-FFF2-40B4-BE49-F238E27FC236}">
                <a16:creationId xmlns:a16="http://schemas.microsoft.com/office/drawing/2014/main" id="{F81CF5A5-4F76-4037-B185-31A956F533ED}"/>
              </a:ext>
            </a:extLst>
          </p:cNvPr>
          <p:cNvSpPr/>
          <p:nvPr/>
        </p:nvSpPr>
        <p:spPr>
          <a:xfrm>
            <a:off x="1099791" y="2767432"/>
            <a:ext cx="11093796" cy="9906000"/>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anchor="ctr"/>
          <a:lstStyle/>
          <a:p>
            <a:pPr lvl="0" algn="ctr" defTabSz="914400">
              <a:lnSpc>
                <a:spcPct val="90000"/>
              </a:lnSpc>
              <a:spcBef>
                <a:spcPts val="1000"/>
              </a:spcBef>
            </a:pPr>
            <a:r>
              <a:rPr lang="en-US" sz="3200" dirty="0">
                <a:solidFill>
                  <a:schemeClr val="bg1"/>
                </a:solidFill>
              </a:rPr>
              <a:t>         Housing Navigation</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What if I am a person with a disability and I need special housing accommodations?</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What are my housing options as I grow older?</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Where should mom live to make sure she is properly cared for when I cannot be with her every day?</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How do I know whether or not the type of housing I am looking for is affordable?</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Identifying appropriate housing based on individual preferences and needs is an important factor that supports health and well-being. Housing Navigation services are designed to help individuals and families identify housing options that are appropriate, affordable and accessible. </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ADRC staff members have a vast knowledge of housing options that older adults, persons with disabilities and caregivers can review and explore to make the most informed decision about housing.</a:t>
            </a:r>
          </a:p>
          <a:p>
            <a:pPr marL="228600" lvl="0" indent="-228600" defTabSz="914400">
              <a:lnSpc>
                <a:spcPct val="90000"/>
              </a:lnSpc>
              <a:spcBef>
                <a:spcPts val="1000"/>
              </a:spcBef>
              <a:buFont typeface="Arial" panose="020B0604020202020204" pitchFamily="34" charset="0"/>
              <a:buChar char="•"/>
            </a:pPr>
            <a:r>
              <a:rPr lang="en-US" sz="2400" dirty="0">
                <a:solidFill>
                  <a:schemeClr val="bg1"/>
                </a:solidFill>
                <a:latin typeface="Calibri Light" panose="020F0302020204030204"/>
              </a:rPr>
              <a:t>You can contact us at: </a:t>
            </a:r>
            <a:r>
              <a:rPr lang="en-US" sz="2400" b="1" dirty="0">
                <a:solidFill>
                  <a:schemeClr val="bg1"/>
                </a:solidFill>
                <a:latin typeface="Calibri Light" panose="020F0302020204030204"/>
              </a:rPr>
              <a:t>855-937-237</a:t>
            </a:r>
            <a:r>
              <a:rPr lang="en-US" sz="2400" dirty="0">
                <a:solidFill>
                  <a:schemeClr val="bg1"/>
                </a:solidFill>
                <a:latin typeface="Calibri Light" panose="020F0302020204030204"/>
              </a:rPr>
              <a:t>2</a:t>
            </a:r>
          </a:p>
        </p:txBody>
      </p:sp>
      <p:sp>
        <p:nvSpPr>
          <p:cNvPr id="5" name="Rectangle 4">
            <a:extLst>
              <a:ext uri="{FF2B5EF4-FFF2-40B4-BE49-F238E27FC236}">
                <a16:creationId xmlns:a16="http://schemas.microsoft.com/office/drawing/2014/main" id="{FAD78552-3890-4843-8D52-EDC4D1EFDAB8}"/>
              </a:ext>
            </a:extLst>
          </p:cNvPr>
          <p:cNvSpPr/>
          <p:nvPr/>
        </p:nvSpPr>
        <p:spPr>
          <a:xfrm>
            <a:off x="15622587" y="2576779"/>
            <a:ext cx="7543800" cy="10864513"/>
          </a:xfrm>
          <a:prstGeom prst="rect">
            <a:avLst/>
          </a:prstGeom>
        </p:spPr>
        <p:txBody>
          <a:bodyPr wrap="square">
            <a:spAutoFit/>
          </a:bodyPr>
          <a:lstStyle/>
          <a:p>
            <a:pPr algn="ctr"/>
            <a:r>
              <a:rPr lang="en-US" sz="2800" b="1" dirty="0"/>
              <a:t>Navegación de Vivienda</a:t>
            </a:r>
          </a:p>
          <a:p>
            <a:r>
              <a:rPr lang="es-ES" sz="2800" dirty="0"/>
              <a:t>¿Qué sucede si soy una persona con discapacidad y necesito adaptaciones especiales de vivienda?</a:t>
            </a:r>
          </a:p>
          <a:p>
            <a:r>
              <a:rPr lang="es-ES" sz="2800" dirty="0"/>
              <a:t>¿Cuáles son mis opciones de vivienda a medida que envejezco?</a:t>
            </a:r>
          </a:p>
          <a:p>
            <a:r>
              <a:rPr lang="es-ES" sz="2800" dirty="0"/>
              <a:t>¿Dónde debería vivir mamá para asegurarse de que esté bien cuidada cuando no puedo estar con ella todos los días?</a:t>
            </a:r>
          </a:p>
          <a:p>
            <a:r>
              <a:rPr lang="es-ES" sz="2800" dirty="0"/>
              <a:t>¿Cómo sé si el tipo de vivienda que busco es asequible o no?</a:t>
            </a:r>
          </a:p>
          <a:p>
            <a:r>
              <a:rPr lang="es-ES" sz="2800" dirty="0"/>
              <a:t>Identificar una vivienda apropiada basada en las preferencias y necesidades individuales es un factor importante eso apoya la salud y el bienestar. Los servicios de navegación de vivienda están diseñados para ayudar a las personas y las familias identifican opciones de vivienda que son apropiadas, bajo costo  y accesibles. </a:t>
            </a:r>
          </a:p>
          <a:p>
            <a:r>
              <a:rPr lang="es-ES" sz="2800" dirty="0"/>
              <a:t>Los miembros del personal de ADRC tienen un amplio conocimiento de las opciones de vivienda que los adultos mayores, las personas con las discapacidades y los cuidadores pueden revisar y explorar para tomar la decisión más informada sobre alojamiento.</a:t>
            </a:r>
          </a:p>
          <a:p>
            <a:r>
              <a:rPr lang="es-ES" sz="2800" dirty="0"/>
              <a:t>Para hablar con alguien y las opciones de vivienda, llame al </a:t>
            </a:r>
            <a:r>
              <a:rPr lang="es-ES" sz="2800" b="1" dirty="0"/>
              <a:t>855-937-2372.</a:t>
            </a:r>
            <a:endParaRPr lang="en-US" sz="2800" b="1" dirty="0"/>
          </a:p>
        </p:txBody>
      </p:sp>
      <p:sp>
        <p:nvSpPr>
          <p:cNvPr id="3" name="Rectangle 2">
            <a:extLst>
              <a:ext uri="{FF2B5EF4-FFF2-40B4-BE49-F238E27FC236}">
                <a16:creationId xmlns:a16="http://schemas.microsoft.com/office/drawing/2014/main" id="{B1778531-6C1F-4CDB-94FB-A5E63C6AD838}"/>
              </a:ext>
            </a:extLst>
          </p:cNvPr>
          <p:cNvSpPr/>
          <p:nvPr/>
        </p:nvSpPr>
        <p:spPr>
          <a:xfrm>
            <a:off x="1220787" y="1362452"/>
            <a:ext cx="7727693" cy="769441"/>
          </a:xfrm>
          <a:prstGeom prst="rect">
            <a:avLst/>
          </a:prstGeom>
        </p:spPr>
        <p:txBody>
          <a:bodyPr wrap="square">
            <a:spAutoFit/>
          </a:bodyPr>
          <a:lstStyle/>
          <a:p>
            <a:r>
              <a:rPr lang="es-PR" sz="4400" b="1" dirty="0">
                <a:solidFill>
                  <a:schemeClr val="bg2"/>
                </a:solidFill>
              </a:rPr>
              <a:t> Navegación de vivienda</a:t>
            </a:r>
          </a:p>
        </p:txBody>
      </p:sp>
    </p:spTree>
    <p:extLst>
      <p:ext uri="{BB962C8B-B14F-4D97-AF65-F5344CB8AC3E}">
        <p14:creationId xmlns:p14="http://schemas.microsoft.com/office/powerpoint/2010/main" val="2583867359"/>
      </p:ext>
    </p:extLst>
  </p:cSld>
  <p:clrMapOvr>
    <a:masterClrMapping/>
  </p:clrMapOvr>
  <mc:AlternateContent xmlns:mc="http://schemas.openxmlformats.org/markup-compatibility/2006">
    <mc:Choice xmlns:p14="http://schemas.microsoft.com/office/powerpoint/2010/main" Requires="p14">
      <p:transition spd="med" p14:dur="700" advTm="27322">
        <p:fade/>
      </p:transition>
    </mc:Choice>
    <mc:Fallback>
      <p:transition spd="med" advTm="27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6EF28A-E774-4627-869B-BE32AAD9E281}"/>
              </a:ext>
            </a:extLst>
          </p:cNvPr>
          <p:cNvSpPr>
            <a:spLocks noGrp="1"/>
          </p:cNvSpPr>
          <p:nvPr>
            <p:ph type="body" sz="quarter" idx="13"/>
          </p:nvPr>
        </p:nvSpPr>
        <p:spPr>
          <a:xfrm>
            <a:off x="2135187" y="651245"/>
            <a:ext cx="6629400" cy="1462152"/>
          </a:xfrm>
        </p:spPr>
        <p:txBody>
          <a:bodyPr/>
          <a:lstStyle/>
          <a:p>
            <a:r>
              <a:rPr lang="en-US" sz="5000" dirty="0">
                <a:latin typeface="+mn-lt"/>
              </a:rPr>
              <a:t>Education and Training</a:t>
            </a:r>
          </a:p>
        </p:txBody>
      </p:sp>
      <p:sp>
        <p:nvSpPr>
          <p:cNvPr id="4" name="Oval 3">
            <a:extLst>
              <a:ext uri="{FF2B5EF4-FFF2-40B4-BE49-F238E27FC236}">
                <a16:creationId xmlns:a16="http://schemas.microsoft.com/office/drawing/2014/main" id="{7785DAFD-05DC-4A54-91ED-6355F6EA4A88}"/>
              </a:ext>
            </a:extLst>
          </p:cNvPr>
          <p:cNvSpPr/>
          <p:nvPr/>
        </p:nvSpPr>
        <p:spPr>
          <a:xfrm>
            <a:off x="755014" y="2743200"/>
            <a:ext cx="10219373" cy="104394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400"/>
            <a:r>
              <a:rPr lang="en-US" sz="3200" dirty="0">
                <a:solidFill>
                  <a:schemeClr val="bg1"/>
                </a:solidFill>
                <a:latin typeface="Calibri Light" panose="020F0302020204030204"/>
              </a:rPr>
              <a:t>Care Connection provides </a:t>
            </a:r>
            <a:r>
              <a:rPr lang="en-US" sz="3200" b="1" dirty="0">
                <a:solidFill>
                  <a:schemeClr val="bg1"/>
                </a:solidFill>
                <a:latin typeface="Calibri Light" panose="020F0302020204030204"/>
              </a:rPr>
              <a:t>Education and Training </a:t>
            </a:r>
            <a:r>
              <a:rPr lang="en-US" sz="3200" dirty="0">
                <a:solidFill>
                  <a:schemeClr val="bg1"/>
                </a:solidFill>
                <a:latin typeface="Calibri Light" panose="020F0302020204030204"/>
              </a:rPr>
              <a:t>to professionals and consumers related to aging, developmental and physical disabilities and includes:</a:t>
            </a:r>
          </a:p>
          <a:p>
            <a:pPr lvl="0" defTabSz="914400"/>
            <a:r>
              <a:rPr lang="en-US" sz="3200" u="sng" dirty="0">
                <a:solidFill>
                  <a:schemeClr val="bg1"/>
                </a:solidFill>
                <a:latin typeface="Calibri Light" panose="020F0302020204030204"/>
              </a:rPr>
              <a:t>Understanding long-term services and benefits</a:t>
            </a:r>
          </a:p>
          <a:p>
            <a:pPr marL="171450" lvl="0" indent="-171450" defTabSz="914400">
              <a:buFont typeface="Wingdings" panose="05000000000000000000" pitchFamily="2" charset="2"/>
              <a:buChar char="ü"/>
            </a:pPr>
            <a:r>
              <a:rPr lang="en-US" sz="3200" dirty="0">
                <a:solidFill>
                  <a:schemeClr val="bg1"/>
                </a:solidFill>
                <a:latin typeface="Calibri Light" panose="020F0302020204030204"/>
              </a:rPr>
              <a:t>Classes for professionals and consumers</a:t>
            </a:r>
          </a:p>
          <a:p>
            <a:pPr marL="457200" lvl="0" indent="-457200" defTabSz="914400">
              <a:buFont typeface="Wingdings" panose="05000000000000000000" pitchFamily="2" charset="2"/>
              <a:buChar char="v"/>
            </a:pPr>
            <a:r>
              <a:rPr lang="en-US" sz="3200" b="1" u="sng" dirty="0">
                <a:solidFill>
                  <a:srgbClr val="FF0000"/>
                </a:solidFill>
                <a:latin typeface="Calibri Light" panose="020F0302020204030204"/>
              </a:rPr>
              <a:t>Annual Bridges Conference</a:t>
            </a:r>
          </a:p>
          <a:p>
            <a:pPr lvl="0" defTabSz="914400"/>
            <a:r>
              <a:rPr lang="en-US" sz="3200" dirty="0">
                <a:solidFill>
                  <a:schemeClr val="bg1"/>
                </a:solidFill>
                <a:latin typeface="Calibri Light" panose="020F0302020204030204"/>
              </a:rPr>
              <a:t>a conference pulling together local, state and national aging disability and veteran networks to educated the public about new developments in systems of care.</a:t>
            </a:r>
          </a:p>
          <a:p>
            <a:pPr marL="171450" lvl="0" indent="-171450" defTabSz="914400">
              <a:buFont typeface="Arial" panose="020B0604020202020204" pitchFamily="34" charset="0"/>
              <a:buChar char="•"/>
            </a:pPr>
            <a:r>
              <a:rPr lang="en-US" sz="3200" dirty="0">
                <a:solidFill>
                  <a:schemeClr val="bg1"/>
                </a:solidFill>
                <a:latin typeface="Calibri Light" panose="020F0302020204030204"/>
              </a:rPr>
              <a:t>Care Connection Corner</a:t>
            </a:r>
          </a:p>
        </p:txBody>
      </p:sp>
      <p:sp>
        <p:nvSpPr>
          <p:cNvPr id="5" name="Rectangle 4">
            <a:extLst>
              <a:ext uri="{FF2B5EF4-FFF2-40B4-BE49-F238E27FC236}">
                <a16:creationId xmlns:a16="http://schemas.microsoft.com/office/drawing/2014/main" id="{E3FFF306-C3CE-4C55-B415-8435066D38A0}"/>
              </a:ext>
            </a:extLst>
          </p:cNvPr>
          <p:cNvSpPr/>
          <p:nvPr/>
        </p:nvSpPr>
        <p:spPr>
          <a:xfrm>
            <a:off x="13378816" y="3495794"/>
            <a:ext cx="8290918" cy="8956298"/>
          </a:xfrm>
          <a:prstGeom prst="rect">
            <a:avLst/>
          </a:prstGeom>
        </p:spPr>
        <p:txBody>
          <a:bodyPr wrap="square">
            <a:spAutoFit/>
          </a:bodyPr>
          <a:lstStyle/>
          <a:p>
            <a:r>
              <a:rPr lang="es-PR" sz="3200" b="1" dirty="0">
                <a:latin typeface="+mj-lt"/>
              </a:rPr>
              <a:t>Educación Y Entrenamiento</a:t>
            </a:r>
          </a:p>
          <a:p>
            <a:endParaRPr lang="es-PR" sz="3200" dirty="0"/>
          </a:p>
          <a:p>
            <a:r>
              <a:rPr lang="es-PR" sz="3200" dirty="0"/>
              <a:t>Care Connection brinda educación y capacitación a profesionales y consumidores relacionados con el envejecimiento, el desarrollo y las discapacidades físicas. Algunos de los temas de capacitación y educación incluyen:</a:t>
            </a:r>
          </a:p>
          <a:p>
            <a:pPr marL="342900" indent="-342900">
              <a:buFont typeface="Arial" panose="020B0604020202020204" pitchFamily="34" charset="0"/>
              <a:buChar char="•"/>
            </a:pPr>
            <a:r>
              <a:rPr lang="es-PR" sz="3200" dirty="0"/>
              <a:t>Comprender los servicios a largo plazo y beneficios</a:t>
            </a:r>
          </a:p>
          <a:p>
            <a:pPr marL="457200" indent="-457200">
              <a:buFont typeface="Wingdings" panose="05000000000000000000" pitchFamily="2" charset="2"/>
              <a:buChar char="ü"/>
            </a:pPr>
            <a:r>
              <a:rPr lang="es-PR" sz="3200" dirty="0"/>
              <a:t>Clases para profesionales y consumidores</a:t>
            </a:r>
          </a:p>
          <a:p>
            <a:r>
              <a:rPr lang="es-PR" sz="3200" dirty="0"/>
              <a:t>•    Reducción del estrés para los cuidadores</a:t>
            </a:r>
          </a:p>
          <a:p>
            <a:endParaRPr lang="es-PR" sz="3200" dirty="0"/>
          </a:p>
          <a:p>
            <a:pPr marL="457200" indent="-457200">
              <a:buFont typeface="Wingdings" panose="05000000000000000000" pitchFamily="2" charset="2"/>
              <a:buChar char="v"/>
            </a:pPr>
            <a:r>
              <a:rPr lang="es-PR" sz="3200" b="1" u="sng" dirty="0">
                <a:solidFill>
                  <a:srgbClr val="FF0000"/>
                </a:solidFill>
              </a:rPr>
              <a:t>Conferencia anual de puentes</a:t>
            </a:r>
          </a:p>
          <a:p>
            <a:r>
              <a:rPr lang="es-PR" sz="3200" dirty="0"/>
              <a:t>Es una conferencia que reúne redes locales, estatales y nacionales de discapacidad y veteranos para educar al público sobre los nuevos desarrollos en el sistemas de atención.</a:t>
            </a:r>
          </a:p>
          <a:p>
            <a:pPr marL="457200" indent="-457200">
              <a:buFont typeface="Arial" panose="020B0604020202020204" pitchFamily="34" charset="0"/>
              <a:buChar char="•"/>
            </a:pPr>
            <a:r>
              <a:rPr lang="es-PR" sz="3200" dirty="0" err="1"/>
              <a:t>Care</a:t>
            </a:r>
            <a:r>
              <a:rPr lang="es-PR" sz="3200" dirty="0"/>
              <a:t> Connection </a:t>
            </a:r>
            <a:r>
              <a:rPr lang="es-PR" sz="3200" dirty="0" err="1"/>
              <a:t>Corner</a:t>
            </a:r>
            <a:endParaRPr lang="es-PR" sz="3200" dirty="0"/>
          </a:p>
        </p:txBody>
      </p:sp>
      <p:sp>
        <p:nvSpPr>
          <p:cNvPr id="3" name="Rectangle 2">
            <a:extLst>
              <a:ext uri="{FF2B5EF4-FFF2-40B4-BE49-F238E27FC236}">
                <a16:creationId xmlns:a16="http://schemas.microsoft.com/office/drawing/2014/main" id="{41763D37-AC52-4AB9-A60A-983801227327}"/>
              </a:ext>
            </a:extLst>
          </p:cNvPr>
          <p:cNvSpPr/>
          <p:nvPr/>
        </p:nvSpPr>
        <p:spPr>
          <a:xfrm>
            <a:off x="2321400" y="651245"/>
            <a:ext cx="7086599" cy="1569660"/>
          </a:xfrm>
          <a:prstGeom prst="rect">
            <a:avLst/>
          </a:prstGeom>
        </p:spPr>
        <p:txBody>
          <a:bodyPr wrap="square">
            <a:spAutoFit/>
          </a:bodyPr>
          <a:lstStyle/>
          <a:p>
            <a:pPr algn="ctr"/>
            <a:endParaRPr lang="es-PR" dirty="0"/>
          </a:p>
          <a:p>
            <a:pPr algn="ctr"/>
            <a:r>
              <a:rPr lang="es-PR" b="1" dirty="0">
                <a:solidFill>
                  <a:schemeClr val="bg2"/>
                </a:solidFill>
                <a:latin typeface="+mj-lt"/>
              </a:rPr>
              <a:t>Educación y Entrenamiento</a:t>
            </a:r>
          </a:p>
        </p:txBody>
      </p:sp>
    </p:spTree>
    <p:extLst>
      <p:ext uri="{BB962C8B-B14F-4D97-AF65-F5344CB8AC3E}">
        <p14:creationId xmlns:p14="http://schemas.microsoft.com/office/powerpoint/2010/main" val="1636619655"/>
      </p:ext>
    </p:extLst>
  </p:cSld>
  <p:clrMapOvr>
    <a:masterClrMapping/>
  </p:clrMapOvr>
  <mc:AlternateContent xmlns:mc="http://schemas.openxmlformats.org/markup-compatibility/2006">
    <mc:Choice xmlns:p14="http://schemas.microsoft.com/office/powerpoint/2010/main" Requires="p14">
      <p:transition spd="med" p14:dur="700" advTm="40912">
        <p:fade/>
      </p:transition>
    </mc:Choice>
    <mc:Fallback>
      <p:transition spd="med" advTm="40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47245" y="324951"/>
            <a:ext cx="9067800" cy="985838"/>
          </a:xfrm>
        </p:spPr>
        <p:txBody>
          <a:bodyPr/>
          <a:lstStyle/>
          <a:p>
            <a:r>
              <a:rPr lang="en-US" sz="5400" dirty="0">
                <a:latin typeface="+mn-lt"/>
              </a:rPr>
              <a:t>Medication Management</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29</a:t>
            </a:fld>
            <a:endParaRPr lang="en-US" dirty="0"/>
          </a:p>
        </p:txBody>
      </p:sp>
      <p:sp>
        <p:nvSpPr>
          <p:cNvPr id="5" name="Rectangle 4">
            <a:extLst>
              <a:ext uri="{FF2B5EF4-FFF2-40B4-BE49-F238E27FC236}">
                <a16:creationId xmlns:a16="http://schemas.microsoft.com/office/drawing/2014/main" id="{49F57279-8BF5-4397-96FD-A70AF93AE636}"/>
              </a:ext>
            </a:extLst>
          </p:cNvPr>
          <p:cNvSpPr/>
          <p:nvPr/>
        </p:nvSpPr>
        <p:spPr>
          <a:xfrm>
            <a:off x="382587" y="2667000"/>
            <a:ext cx="11506200" cy="10060190"/>
          </a:xfrm>
          <a:prstGeom prst="rect">
            <a:avLst/>
          </a:prstGeom>
        </p:spPr>
        <p:txBody>
          <a:bodyPr wrap="square">
            <a:spAutoFit/>
          </a:bodyPr>
          <a:lstStyle/>
          <a:p>
            <a:pPr marR="0" lvl="0" defTabSz="914400" eaLnBrk="1" fontAlgn="auto" latinLnBrk="0" hangingPunct="1">
              <a:lnSpc>
                <a:spcPct val="90000"/>
              </a:lnSpc>
              <a:spcBef>
                <a:spcPts val="1000"/>
              </a:spcBef>
              <a:spcAft>
                <a:spcPts val="0"/>
              </a:spcAft>
              <a:buClrTx/>
              <a:buSzTx/>
              <a:tabLst/>
              <a:defRPr/>
            </a:pPr>
            <a:r>
              <a:rPr kumimoji="0" lang="en-US" b="0" i="0" strike="noStrike" kern="0" cap="none" spc="0" normalizeH="0" baseline="0" noProof="0" dirty="0">
                <a:ln>
                  <a:noFill/>
                </a:ln>
                <a:solidFill>
                  <a:prstClr val="black"/>
                </a:solidFill>
                <a:effectLst/>
                <a:uLnTx/>
                <a:uFillTx/>
                <a:latin typeface="+mj-lt"/>
              </a:rPr>
              <a:t>Medication Use Among Older Adults </a:t>
            </a:r>
          </a:p>
          <a:p>
            <a:endParaRPr lang="en-US" sz="4000" dirty="0">
              <a:latin typeface="+mj-lt"/>
            </a:endParaRPr>
          </a:p>
          <a:p>
            <a:pPr marL="571500" indent="-571500">
              <a:buFont typeface="Arial" panose="020B0604020202020204" pitchFamily="34" charset="0"/>
              <a:buChar char="•"/>
            </a:pPr>
            <a:r>
              <a:rPr lang="en-US" sz="3600" dirty="0"/>
              <a:t>81% of older adults use at least </a:t>
            </a:r>
            <a:r>
              <a:rPr lang="en-US" sz="3600" b="1" dirty="0"/>
              <a:t>one prescription drug</a:t>
            </a:r>
            <a:endParaRPr lang="en-US" sz="3600" dirty="0"/>
          </a:p>
          <a:p>
            <a:pPr marL="571500" indent="-571500">
              <a:buFont typeface="Arial" panose="020B0604020202020204" pitchFamily="34" charset="0"/>
              <a:buChar char="•"/>
            </a:pPr>
            <a:r>
              <a:rPr lang="en-US" sz="3600" dirty="0"/>
              <a:t>42% of older adults use at least </a:t>
            </a:r>
            <a:r>
              <a:rPr lang="en-US" sz="3600" b="1" dirty="0"/>
              <a:t>one over-the-counter medication</a:t>
            </a:r>
            <a:endParaRPr lang="en-US" sz="3600" dirty="0"/>
          </a:p>
          <a:p>
            <a:pPr marL="571500" indent="-571500">
              <a:buFont typeface="Arial" panose="020B0604020202020204" pitchFamily="34" charset="0"/>
              <a:buChar char="•"/>
            </a:pPr>
            <a:r>
              <a:rPr lang="en-US" sz="3600" dirty="0"/>
              <a:t>49% of older adults use at least </a:t>
            </a:r>
            <a:r>
              <a:rPr lang="en-US" sz="3600" b="1" dirty="0"/>
              <a:t>one dietary </a:t>
            </a:r>
            <a:r>
              <a:rPr lang="en-US" sz="3600" dirty="0"/>
              <a:t>supplement (vitamin, herbal, etc.)</a:t>
            </a:r>
          </a:p>
          <a:p>
            <a:pPr marL="571500" indent="-571500">
              <a:buFont typeface="Arial" panose="020B0604020202020204" pitchFamily="34" charset="0"/>
              <a:buChar char="•"/>
            </a:pPr>
            <a:r>
              <a:rPr lang="en-US" sz="3600" dirty="0"/>
              <a:t>29% of older adults use at least </a:t>
            </a:r>
            <a:r>
              <a:rPr lang="en-US" sz="3600" b="1" dirty="0"/>
              <a:t>5 prescription medications concurrently</a:t>
            </a:r>
            <a:endParaRPr lang="en-US" sz="3600" dirty="0"/>
          </a:p>
          <a:p>
            <a:pPr marL="571500" indent="-571500">
              <a:buFont typeface="Arial" panose="020B0604020202020204" pitchFamily="34" charset="0"/>
              <a:buChar char="•"/>
            </a:pPr>
            <a:r>
              <a:rPr lang="en-US" sz="3600" dirty="0"/>
              <a:t>Concurrent use of prescription drugs with:</a:t>
            </a:r>
          </a:p>
          <a:p>
            <a:pPr lvl="1"/>
            <a:r>
              <a:rPr lang="en-US" sz="3600" dirty="0"/>
              <a:t>►Over-the-counter medications -46%</a:t>
            </a:r>
          </a:p>
          <a:p>
            <a:pPr lvl="1"/>
            <a:r>
              <a:rPr lang="en-US" sz="3600" dirty="0"/>
              <a:t>►Dietary supplements -52%</a:t>
            </a:r>
          </a:p>
          <a:p>
            <a:pPr marL="571500" indent="-571500">
              <a:buFont typeface="Arial" panose="020B0604020202020204" pitchFamily="34" charset="0"/>
              <a:buChar char="•"/>
            </a:pPr>
            <a:r>
              <a:rPr lang="en-US" sz="3600" dirty="0"/>
              <a:t>1 in 25 older persons is at risk for major drug-drug interactions</a:t>
            </a:r>
          </a:p>
          <a:p>
            <a:pPr marL="571500" indent="-571500">
              <a:buFont typeface="Arial" panose="020B0604020202020204" pitchFamily="34" charset="0"/>
              <a:buChar char="•"/>
            </a:pPr>
            <a:endParaRPr lang="en-US" sz="3600" dirty="0"/>
          </a:p>
          <a:p>
            <a:r>
              <a:rPr lang="en-US" sz="2400" b="1" dirty="0"/>
              <a:t>Source</a:t>
            </a:r>
            <a:r>
              <a:rPr lang="en-US" sz="2400" dirty="0"/>
              <a:t>: </a:t>
            </a:r>
            <a:r>
              <a:rPr lang="en-US" sz="2400" dirty="0" err="1"/>
              <a:t>Qato</a:t>
            </a:r>
            <a:r>
              <a:rPr lang="en-US" sz="2400" dirty="0"/>
              <a:t> DM, Alexander GC, Conti RM et al. Use of prescription and over-the-counter medications and dietary supplements among older adults in the United States. </a:t>
            </a:r>
            <a:r>
              <a:rPr lang="en-US" sz="2400" i="1" dirty="0"/>
              <a:t>JAMA </a:t>
            </a:r>
            <a:r>
              <a:rPr lang="en-US" sz="2400" dirty="0"/>
              <a:t>2008;300(24):2867-78.</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Calibri Light" panose="020F0302020204030204"/>
            </a:endParaRPr>
          </a:p>
        </p:txBody>
      </p:sp>
      <p:sp>
        <p:nvSpPr>
          <p:cNvPr id="10" name="TextBox 9">
            <a:extLst>
              <a:ext uri="{FF2B5EF4-FFF2-40B4-BE49-F238E27FC236}">
                <a16:creationId xmlns:a16="http://schemas.microsoft.com/office/drawing/2014/main" id="{AD9C0A14-1741-415B-86C3-980BE6D65656}"/>
              </a:ext>
            </a:extLst>
          </p:cNvPr>
          <p:cNvSpPr txBox="1"/>
          <p:nvPr/>
        </p:nvSpPr>
        <p:spPr>
          <a:xfrm>
            <a:off x="611186" y="12498020"/>
            <a:ext cx="5374933" cy="400110"/>
          </a:xfrm>
          <a:prstGeom prst="rect">
            <a:avLst/>
          </a:prstGeom>
          <a:noFill/>
        </p:spPr>
        <p:txBody>
          <a:bodyPr wrap="none" rtlCol="0">
            <a:spAutoFit/>
          </a:bodyPr>
          <a:lstStyle/>
          <a:p>
            <a:r>
              <a:rPr lang="en-US" sz="2000" dirty="0"/>
              <a:t>Information courtesy of National Council on Aging</a:t>
            </a:r>
          </a:p>
        </p:txBody>
      </p:sp>
      <p:sp>
        <p:nvSpPr>
          <p:cNvPr id="3" name="Rectangle 2">
            <a:extLst>
              <a:ext uri="{FF2B5EF4-FFF2-40B4-BE49-F238E27FC236}">
                <a16:creationId xmlns:a16="http://schemas.microsoft.com/office/drawing/2014/main" id="{9FC2613B-7707-4E25-8349-0C6BC73317BA}"/>
              </a:ext>
            </a:extLst>
          </p:cNvPr>
          <p:cNvSpPr/>
          <p:nvPr/>
        </p:nvSpPr>
        <p:spPr>
          <a:xfrm>
            <a:off x="12482391" y="2527295"/>
            <a:ext cx="11488017" cy="830997"/>
          </a:xfrm>
          <a:prstGeom prst="rect">
            <a:avLst/>
          </a:prstGeom>
        </p:spPr>
        <p:txBody>
          <a:bodyPr wrap="none">
            <a:spAutoFit/>
          </a:bodyPr>
          <a:lstStyle/>
          <a:p>
            <a:r>
              <a:rPr lang="es-PR" dirty="0"/>
              <a:t>Uso de medicamentos entre adultos mayores</a:t>
            </a:r>
          </a:p>
        </p:txBody>
      </p:sp>
      <p:sp>
        <p:nvSpPr>
          <p:cNvPr id="6" name="Rectangle 5">
            <a:extLst>
              <a:ext uri="{FF2B5EF4-FFF2-40B4-BE49-F238E27FC236}">
                <a16:creationId xmlns:a16="http://schemas.microsoft.com/office/drawing/2014/main" id="{ADAB4C65-95AF-4D3E-854A-716A263623C7}"/>
              </a:ext>
            </a:extLst>
          </p:cNvPr>
          <p:cNvSpPr/>
          <p:nvPr/>
        </p:nvSpPr>
        <p:spPr>
          <a:xfrm>
            <a:off x="12117386" y="3651706"/>
            <a:ext cx="11869020" cy="9879628"/>
          </a:xfrm>
          <a:prstGeom prst="rect">
            <a:avLst/>
          </a:prstGeom>
        </p:spPr>
        <p:txBody>
          <a:bodyPr wrap="square">
            <a:spAutoFit/>
          </a:bodyPr>
          <a:lstStyle/>
          <a:p>
            <a:pPr marL="457200" indent="-457200">
              <a:buFont typeface="Arial" panose="020B0604020202020204" pitchFamily="34" charset="0"/>
              <a:buChar char="•"/>
            </a:pPr>
            <a:r>
              <a:rPr lang="es-PR" sz="3600" dirty="0"/>
              <a:t>El 81% de los adultos mayores usan al menos </a:t>
            </a:r>
            <a:r>
              <a:rPr lang="es-PR" sz="3600" b="1" dirty="0"/>
              <a:t>un medicamento recetado</a:t>
            </a:r>
          </a:p>
          <a:p>
            <a:pPr marL="457200" indent="-457200">
              <a:buFont typeface="Arial" panose="020B0604020202020204" pitchFamily="34" charset="0"/>
              <a:buChar char="•"/>
            </a:pPr>
            <a:r>
              <a:rPr lang="es-PR" sz="3600" dirty="0"/>
              <a:t>42% de los adultos mayores usan al menos </a:t>
            </a:r>
            <a:r>
              <a:rPr lang="es-PR" sz="3600" b="1" dirty="0"/>
              <a:t>un medicamento de venta libre</a:t>
            </a:r>
          </a:p>
          <a:p>
            <a:pPr marL="457200" indent="-457200">
              <a:buFont typeface="Arial" panose="020B0604020202020204" pitchFamily="34" charset="0"/>
              <a:buChar char="•"/>
            </a:pPr>
            <a:r>
              <a:rPr lang="es-PR" sz="3600" dirty="0"/>
              <a:t>El 49% de los adultos mayores usan al menos </a:t>
            </a:r>
            <a:r>
              <a:rPr lang="es-PR" sz="3600" b="1" dirty="0"/>
              <a:t>un suplemento dietético (</a:t>
            </a:r>
            <a:r>
              <a:rPr lang="es-PR" sz="3600" dirty="0"/>
              <a:t>vitaminas, hierbas, etc.)</a:t>
            </a:r>
          </a:p>
          <a:p>
            <a:pPr marL="457200" indent="-457200">
              <a:buFont typeface="Arial" panose="020B0604020202020204" pitchFamily="34" charset="0"/>
              <a:buChar char="•"/>
            </a:pPr>
            <a:r>
              <a:rPr lang="es-PR" sz="3600" dirty="0"/>
              <a:t>29% de los adultos mayores usan al </a:t>
            </a:r>
            <a:r>
              <a:rPr lang="es-PR" sz="3600" b="1" dirty="0"/>
              <a:t>menos 5 medicamentos recetados al mismo tiempo</a:t>
            </a:r>
          </a:p>
          <a:p>
            <a:pPr marL="457200" indent="-457200">
              <a:buFont typeface="Arial" panose="020B0604020202020204" pitchFamily="34" charset="0"/>
              <a:buChar char="•"/>
            </a:pPr>
            <a:r>
              <a:rPr lang="es-PR" sz="3600" dirty="0"/>
              <a:t>Uso concurrente de medicamentos recetados con:</a:t>
            </a:r>
          </a:p>
          <a:p>
            <a:r>
              <a:rPr lang="es-PR" sz="3600" dirty="0"/>
              <a:t>          ► Medicamentos de venta libre -46%</a:t>
            </a:r>
          </a:p>
          <a:p>
            <a:r>
              <a:rPr lang="es-PR" sz="3600" dirty="0"/>
              <a:t>          ► Suplementos dietéticos -52%</a:t>
            </a:r>
          </a:p>
          <a:p>
            <a:pPr marL="457200" indent="-457200">
              <a:buFont typeface="Arial" panose="020B0604020202020204" pitchFamily="34" charset="0"/>
              <a:buChar char="•"/>
            </a:pPr>
            <a:r>
              <a:rPr lang="es-PR" sz="3600" dirty="0"/>
              <a:t>1 de cada 25 personas mayores está en riesgo de sufrir interacciones medicamentosas importantes</a:t>
            </a:r>
          </a:p>
          <a:p>
            <a:endParaRPr lang="es-PR" sz="3200" dirty="0"/>
          </a:p>
          <a:p>
            <a:endParaRPr lang="es-PR" sz="3200" dirty="0"/>
          </a:p>
          <a:p>
            <a:endParaRPr lang="es-PR" sz="3200" dirty="0"/>
          </a:p>
          <a:p>
            <a:r>
              <a:rPr lang="es-PR" sz="2400" b="1" dirty="0"/>
              <a:t>Fuente</a:t>
            </a:r>
            <a:r>
              <a:rPr lang="es-PR" sz="2400" dirty="0"/>
              <a:t>: </a:t>
            </a:r>
            <a:r>
              <a:rPr lang="es-PR" sz="2400" dirty="0" err="1"/>
              <a:t>Qato</a:t>
            </a:r>
            <a:r>
              <a:rPr lang="es-PR" sz="2400" dirty="0"/>
              <a:t> DM, Alexander GC, Conti RM et al. Uso de medicamentos recetados y de venta libre y suplementos dietéticos entre adultos mayores en los Estados Unidos. JAMA 2008; 300 (24): 2867-78.   </a:t>
            </a:r>
          </a:p>
        </p:txBody>
      </p:sp>
      <p:sp>
        <p:nvSpPr>
          <p:cNvPr id="7" name="Rectangle 6">
            <a:extLst>
              <a:ext uri="{FF2B5EF4-FFF2-40B4-BE49-F238E27FC236}">
                <a16:creationId xmlns:a16="http://schemas.microsoft.com/office/drawing/2014/main" id="{F92AB0CD-220D-4D30-850F-166DCDC77727}"/>
              </a:ext>
            </a:extLst>
          </p:cNvPr>
          <p:cNvSpPr/>
          <p:nvPr/>
        </p:nvSpPr>
        <p:spPr>
          <a:xfrm>
            <a:off x="915987" y="1309461"/>
            <a:ext cx="4575804" cy="646331"/>
          </a:xfrm>
          <a:prstGeom prst="rect">
            <a:avLst/>
          </a:prstGeom>
        </p:spPr>
        <p:txBody>
          <a:bodyPr wrap="none">
            <a:spAutoFit/>
          </a:bodyPr>
          <a:lstStyle/>
          <a:p>
            <a:r>
              <a:rPr lang="es-PR" sz="3600" b="1" dirty="0">
                <a:solidFill>
                  <a:schemeClr val="bg2"/>
                </a:solidFill>
              </a:rPr>
              <a:t>Manejo de Medicación</a:t>
            </a:r>
          </a:p>
        </p:txBody>
      </p:sp>
    </p:spTree>
    <p:extLst>
      <p:ext uri="{BB962C8B-B14F-4D97-AF65-F5344CB8AC3E}">
        <p14:creationId xmlns:p14="http://schemas.microsoft.com/office/powerpoint/2010/main" val="1769403489"/>
      </p:ext>
    </p:extLst>
  </p:cSld>
  <p:clrMapOvr>
    <a:masterClrMapping/>
  </p:clrMapOvr>
  <mc:AlternateContent xmlns:mc="http://schemas.openxmlformats.org/markup-compatibility/2006">
    <mc:Choice xmlns:p14="http://schemas.microsoft.com/office/powerpoint/2010/main" Requires="p14">
      <p:transition spd="med" p14:dur="700" advTm="33638">
        <p:fade/>
      </p:transition>
    </mc:Choice>
    <mc:Fallback>
      <p:transition spd="med" advTm="3363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D0E4-950D-40FF-A9F0-427B2E9127E9}"/>
              </a:ext>
            </a:extLst>
          </p:cNvPr>
          <p:cNvSpPr>
            <a:spLocks noGrp="1"/>
          </p:cNvSpPr>
          <p:nvPr>
            <p:ph type="title"/>
          </p:nvPr>
        </p:nvSpPr>
        <p:spPr>
          <a:xfrm>
            <a:off x="763587" y="457200"/>
            <a:ext cx="10668000" cy="2590800"/>
          </a:xfrm>
        </p:spPr>
        <p:txBody>
          <a:bodyPr>
            <a:normAutofit/>
          </a:bodyPr>
          <a:lstStyle/>
          <a:p>
            <a:r>
              <a:rPr lang="en-US" sz="9600" dirty="0"/>
              <a:t>Meet Our Staff</a:t>
            </a:r>
          </a:p>
        </p:txBody>
      </p:sp>
      <p:sp>
        <p:nvSpPr>
          <p:cNvPr id="3" name="Rectangle 2">
            <a:extLst>
              <a:ext uri="{FF2B5EF4-FFF2-40B4-BE49-F238E27FC236}">
                <a16:creationId xmlns:a16="http://schemas.microsoft.com/office/drawing/2014/main" id="{4F147B04-F79A-4F30-9964-E0E4BEDE6D16}"/>
              </a:ext>
            </a:extLst>
          </p:cNvPr>
          <p:cNvSpPr/>
          <p:nvPr/>
        </p:nvSpPr>
        <p:spPr>
          <a:xfrm>
            <a:off x="1220787" y="2667000"/>
            <a:ext cx="11430000" cy="1569660"/>
          </a:xfrm>
          <a:prstGeom prst="rect">
            <a:avLst/>
          </a:prstGeom>
        </p:spPr>
        <p:txBody>
          <a:bodyPr wrap="square">
            <a:spAutoFit/>
          </a:bodyPr>
          <a:lstStyle/>
          <a:p>
            <a:endParaRPr lang="es-PR" dirty="0"/>
          </a:p>
          <a:p>
            <a:r>
              <a:rPr lang="es-PR" b="1" dirty="0">
                <a:solidFill>
                  <a:schemeClr val="bg2"/>
                </a:solidFill>
                <a:latin typeface="Myriad Pro"/>
              </a:rPr>
              <a:t>Conoce a Nuestro Personal</a:t>
            </a:r>
          </a:p>
        </p:txBody>
      </p:sp>
    </p:spTree>
    <p:extLst>
      <p:ext uri="{BB962C8B-B14F-4D97-AF65-F5344CB8AC3E}">
        <p14:creationId xmlns:p14="http://schemas.microsoft.com/office/powerpoint/2010/main" val="3940362089"/>
      </p:ext>
    </p:extLst>
  </p:cSld>
  <p:clrMapOvr>
    <a:masterClrMapping/>
  </p:clrMapOvr>
  <mc:AlternateContent xmlns:mc="http://schemas.openxmlformats.org/markup-compatibility/2006">
    <mc:Choice xmlns:p14="http://schemas.microsoft.com/office/powerpoint/2010/main" Requires="p14">
      <p:transition spd="med" p14:dur="700" advTm="26660">
        <p:fade/>
      </p:transition>
    </mc:Choice>
    <mc:Fallback>
      <p:transition spd="med" advTm="2666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42157" y="183260"/>
            <a:ext cx="7467600" cy="1303200"/>
          </a:xfrm>
        </p:spPr>
        <p:txBody>
          <a:bodyPr/>
          <a:lstStyle/>
          <a:p>
            <a:r>
              <a:rPr lang="en-US" sz="4400" dirty="0"/>
              <a:t>Medication Management</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30</a:t>
            </a:fld>
            <a:endParaRPr lang="en-US" dirty="0"/>
          </a:p>
        </p:txBody>
      </p:sp>
      <p:sp>
        <p:nvSpPr>
          <p:cNvPr id="3" name="Rectangle 2">
            <a:extLst>
              <a:ext uri="{FF2B5EF4-FFF2-40B4-BE49-F238E27FC236}">
                <a16:creationId xmlns:a16="http://schemas.microsoft.com/office/drawing/2014/main" id="{E7F282B3-501A-4ABA-A3DF-8D6860B05E2B}"/>
              </a:ext>
            </a:extLst>
          </p:cNvPr>
          <p:cNvSpPr/>
          <p:nvPr/>
        </p:nvSpPr>
        <p:spPr>
          <a:xfrm>
            <a:off x="611186" y="2841649"/>
            <a:ext cx="11582401" cy="2308324"/>
          </a:xfrm>
          <a:prstGeom prst="rect">
            <a:avLst/>
          </a:prstGeom>
        </p:spPr>
        <p:txBody>
          <a:bodyPr wrap="square">
            <a:spAutoFit/>
          </a:bodyPr>
          <a:lstStyle/>
          <a:p>
            <a:r>
              <a:rPr lang="en-US" b="1" dirty="0">
                <a:solidFill>
                  <a:srgbClr val="000000"/>
                </a:solidFill>
                <a:latin typeface="+mj-lt"/>
              </a:rPr>
              <a:t>Why are older adults and people with disabilities at greater risk for medication-related problems?</a:t>
            </a:r>
            <a:endParaRPr lang="en-US" dirty="0">
              <a:latin typeface="+mj-lt"/>
            </a:endParaRPr>
          </a:p>
        </p:txBody>
      </p:sp>
      <p:sp>
        <p:nvSpPr>
          <p:cNvPr id="10" name="TextBox 9">
            <a:extLst>
              <a:ext uri="{FF2B5EF4-FFF2-40B4-BE49-F238E27FC236}">
                <a16:creationId xmlns:a16="http://schemas.microsoft.com/office/drawing/2014/main" id="{D7A6EF66-596B-4CDB-9AD7-8A4CDF72DD18}"/>
              </a:ext>
            </a:extLst>
          </p:cNvPr>
          <p:cNvSpPr txBox="1"/>
          <p:nvPr/>
        </p:nvSpPr>
        <p:spPr>
          <a:xfrm>
            <a:off x="520749" y="5489233"/>
            <a:ext cx="11686148" cy="6740307"/>
          </a:xfrm>
          <a:prstGeom prst="rect">
            <a:avLst/>
          </a:prstGeom>
          <a:noFill/>
        </p:spPr>
        <p:txBody>
          <a:bodyPr wrap="none" rtlCol="0">
            <a:spAutoFit/>
          </a:bodyPr>
          <a:lstStyle/>
          <a:p>
            <a:pPr marL="685800" indent="-685800">
              <a:buFont typeface="Arial" panose="020B0604020202020204" pitchFamily="34" charset="0"/>
              <a:buChar char="•"/>
            </a:pPr>
            <a:r>
              <a:rPr lang="en-US" dirty="0"/>
              <a:t>Multiple mediations</a:t>
            </a:r>
          </a:p>
          <a:p>
            <a:pPr marL="685800" indent="-685800">
              <a:buFont typeface="Arial" panose="020B0604020202020204" pitchFamily="34" charset="0"/>
              <a:buChar char="•"/>
            </a:pPr>
            <a:r>
              <a:rPr lang="en-US" dirty="0"/>
              <a:t>Multiple chronic conditions and severity of </a:t>
            </a:r>
          </a:p>
          <a:p>
            <a:r>
              <a:rPr lang="en-US" dirty="0"/>
              <a:t>     disease</a:t>
            </a:r>
          </a:p>
          <a:p>
            <a:pPr marL="685800" indent="-685800">
              <a:buFont typeface="Arial" panose="020B0604020202020204" pitchFamily="34" charset="0"/>
              <a:buChar char="•"/>
            </a:pPr>
            <a:r>
              <a:rPr lang="en-US" dirty="0"/>
              <a:t>Physiologic changes with getting older</a:t>
            </a:r>
          </a:p>
          <a:p>
            <a:pPr marL="685800" indent="-685800">
              <a:buFont typeface="Arial" panose="020B0604020202020204" pitchFamily="34" charset="0"/>
              <a:buChar char="•"/>
            </a:pPr>
            <a:r>
              <a:rPr lang="en-US" dirty="0"/>
              <a:t>Types of mediations prescribed:</a:t>
            </a:r>
          </a:p>
          <a:p>
            <a:pPr marL="685800" indent="-685800">
              <a:buFont typeface="Wingdings" panose="05000000000000000000" pitchFamily="2" charset="2"/>
              <a:buChar char="Ø"/>
            </a:pPr>
            <a:r>
              <a:rPr lang="en-US" dirty="0"/>
              <a:t>     Inappropriate medication</a:t>
            </a:r>
          </a:p>
          <a:p>
            <a:pPr marL="685800" indent="-685800">
              <a:buFont typeface="Wingdings" panose="05000000000000000000" pitchFamily="2" charset="2"/>
              <a:buChar char="Ø"/>
            </a:pPr>
            <a:r>
              <a:rPr lang="en-US" dirty="0"/>
              <a:t>     Inappropriate dose</a:t>
            </a:r>
          </a:p>
          <a:p>
            <a:pPr marL="685800" indent="-685800">
              <a:buFont typeface="Wingdings" panose="05000000000000000000" pitchFamily="2" charset="2"/>
              <a:buChar char="Ø"/>
            </a:pPr>
            <a:r>
              <a:rPr lang="en-US" dirty="0"/>
              <a:t>     Inappropriate duration</a:t>
            </a:r>
          </a:p>
          <a:p>
            <a:pPr marL="685800" indent="-685800">
              <a:buFont typeface="Arial" panose="020B0604020202020204" pitchFamily="34" charset="0"/>
              <a:buChar char="•"/>
            </a:pPr>
            <a:r>
              <a:rPr lang="en-US" dirty="0"/>
              <a:t>Poor adherence</a:t>
            </a:r>
          </a:p>
        </p:txBody>
      </p:sp>
      <p:sp>
        <p:nvSpPr>
          <p:cNvPr id="11" name="TextBox 10">
            <a:extLst>
              <a:ext uri="{FF2B5EF4-FFF2-40B4-BE49-F238E27FC236}">
                <a16:creationId xmlns:a16="http://schemas.microsoft.com/office/drawing/2014/main" id="{962F8242-5F39-43D0-B33C-F8EE73821C27}"/>
              </a:ext>
            </a:extLst>
          </p:cNvPr>
          <p:cNvSpPr txBox="1"/>
          <p:nvPr/>
        </p:nvSpPr>
        <p:spPr>
          <a:xfrm>
            <a:off x="611186" y="12643441"/>
            <a:ext cx="5374933" cy="400110"/>
          </a:xfrm>
          <a:prstGeom prst="rect">
            <a:avLst/>
          </a:prstGeom>
          <a:noFill/>
        </p:spPr>
        <p:txBody>
          <a:bodyPr wrap="none" rtlCol="0">
            <a:spAutoFit/>
          </a:bodyPr>
          <a:lstStyle/>
          <a:p>
            <a:r>
              <a:rPr lang="en-US" sz="2000" dirty="0"/>
              <a:t>Information courtesy of National Council on Aging</a:t>
            </a:r>
          </a:p>
        </p:txBody>
      </p:sp>
      <p:sp>
        <p:nvSpPr>
          <p:cNvPr id="5" name="Rectangle 4">
            <a:extLst>
              <a:ext uri="{FF2B5EF4-FFF2-40B4-BE49-F238E27FC236}">
                <a16:creationId xmlns:a16="http://schemas.microsoft.com/office/drawing/2014/main" id="{8A88402E-D6E6-4BF4-A653-5CA42C743F21}"/>
              </a:ext>
            </a:extLst>
          </p:cNvPr>
          <p:cNvSpPr/>
          <p:nvPr/>
        </p:nvSpPr>
        <p:spPr>
          <a:xfrm>
            <a:off x="12297334" y="2799651"/>
            <a:ext cx="12039600" cy="2123658"/>
          </a:xfrm>
          <a:prstGeom prst="rect">
            <a:avLst/>
          </a:prstGeom>
        </p:spPr>
        <p:txBody>
          <a:bodyPr wrap="square">
            <a:spAutoFit/>
          </a:bodyPr>
          <a:lstStyle/>
          <a:p>
            <a:r>
              <a:rPr lang="es-PR" sz="4400" b="1" dirty="0"/>
              <a:t>¿Por qué los adultos mayores y las personas con discapacidad tienen un mayor riesgo de problemas relacionados con la medicación?</a:t>
            </a:r>
          </a:p>
        </p:txBody>
      </p:sp>
      <p:sp>
        <p:nvSpPr>
          <p:cNvPr id="7" name="Rectangle 6">
            <a:extLst>
              <a:ext uri="{FF2B5EF4-FFF2-40B4-BE49-F238E27FC236}">
                <a16:creationId xmlns:a16="http://schemas.microsoft.com/office/drawing/2014/main" id="{EEA297E0-9B39-40AE-B98B-B90738008A2F}"/>
              </a:ext>
            </a:extLst>
          </p:cNvPr>
          <p:cNvSpPr/>
          <p:nvPr/>
        </p:nvSpPr>
        <p:spPr>
          <a:xfrm>
            <a:off x="12297334" y="4750570"/>
            <a:ext cx="12192000" cy="7478970"/>
          </a:xfrm>
          <a:prstGeom prst="rect">
            <a:avLst/>
          </a:prstGeom>
        </p:spPr>
        <p:txBody>
          <a:bodyPr>
            <a:spAutoFit/>
          </a:bodyPr>
          <a:lstStyle/>
          <a:p>
            <a:endParaRPr lang="es-PR" dirty="0"/>
          </a:p>
          <a:p>
            <a:pPr marL="685800" indent="-685800">
              <a:buFont typeface="Arial" panose="020B0604020202020204" pitchFamily="34" charset="0"/>
              <a:buChar char="•"/>
            </a:pPr>
            <a:r>
              <a:rPr lang="es-PR" dirty="0"/>
              <a:t>Mediaciones múltiples</a:t>
            </a:r>
          </a:p>
          <a:p>
            <a:pPr marL="685800" indent="-685800">
              <a:buFont typeface="Arial" panose="020B0604020202020204" pitchFamily="34" charset="0"/>
              <a:buChar char="•"/>
            </a:pPr>
            <a:r>
              <a:rPr lang="es-PR" dirty="0"/>
              <a:t>Condiciones crónicas múltiples y severidad de</a:t>
            </a:r>
          </a:p>
          <a:p>
            <a:r>
              <a:rPr lang="es-PR" dirty="0"/>
              <a:t>     enfermedad</a:t>
            </a:r>
          </a:p>
          <a:p>
            <a:pPr marL="685800" indent="-685800">
              <a:buFont typeface="Arial" panose="020B0604020202020204" pitchFamily="34" charset="0"/>
              <a:buChar char="•"/>
            </a:pPr>
            <a:r>
              <a:rPr lang="es-PR" dirty="0"/>
              <a:t>Cambios fisiológicos con el envejecimiento.</a:t>
            </a:r>
          </a:p>
          <a:p>
            <a:pPr marL="685800" indent="-685800">
              <a:buFont typeface="Arial" panose="020B0604020202020204" pitchFamily="34" charset="0"/>
              <a:buChar char="•"/>
            </a:pPr>
            <a:r>
              <a:rPr lang="es-PR" dirty="0"/>
              <a:t>Tipos de mediaciones prescritas:</a:t>
            </a:r>
          </a:p>
          <a:p>
            <a:pPr marL="685800" indent="-685800">
              <a:buFont typeface="Wingdings" panose="05000000000000000000" pitchFamily="2" charset="2"/>
              <a:buChar char="Ø"/>
            </a:pPr>
            <a:r>
              <a:rPr lang="es-PR" dirty="0"/>
              <a:t>Medicación inadecuada</a:t>
            </a:r>
          </a:p>
          <a:p>
            <a:pPr marL="685800" indent="-685800">
              <a:buFont typeface="Wingdings" panose="05000000000000000000" pitchFamily="2" charset="2"/>
              <a:buChar char="Ø"/>
            </a:pPr>
            <a:r>
              <a:rPr lang="es-PR" dirty="0"/>
              <a:t>Dosis inadecuada</a:t>
            </a:r>
          </a:p>
          <a:p>
            <a:pPr marL="685800" indent="-685800">
              <a:buFont typeface="Wingdings" panose="05000000000000000000" pitchFamily="2" charset="2"/>
              <a:buChar char="Ø"/>
            </a:pPr>
            <a:r>
              <a:rPr lang="es-PR" dirty="0"/>
              <a:t>Duración inadecuada</a:t>
            </a:r>
          </a:p>
          <a:p>
            <a:pPr marL="685800" indent="-685800">
              <a:buFont typeface="Arial" panose="020B0604020202020204" pitchFamily="34" charset="0"/>
              <a:buChar char="•"/>
            </a:pPr>
            <a:r>
              <a:rPr lang="es-PR" dirty="0"/>
              <a:t>Mala adherencia</a:t>
            </a:r>
          </a:p>
        </p:txBody>
      </p:sp>
      <p:sp>
        <p:nvSpPr>
          <p:cNvPr id="8" name="Rectangle 7">
            <a:extLst>
              <a:ext uri="{FF2B5EF4-FFF2-40B4-BE49-F238E27FC236}">
                <a16:creationId xmlns:a16="http://schemas.microsoft.com/office/drawing/2014/main" id="{3F764DAA-F786-4FCD-A35E-3DD5E9FB1189}"/>
              </a:ext>
            </a:extLst>
          </p:cNvPr>
          <p:cNvSpPr/>
          <p:nvPr/>
        </p:nvSpPr>
        <p:spPr>
          <a:xfrm>
            <a:off x="12574587" y="12612917"/>
            <a:ext cx="12192000" cy="369332"/>
          </a:xfrm>
          <a:prstGeom prst="rect">
            <a:avLst/>
          </a:prstGeom>
        </p:spPr>
        <p:txBody>
          <a:bodyPr>
            <a:spAutoFit/>
          </a:bodyPr>
          <a:lstStyle/>
          <a:p>
            <a:r>
              <a:rPr lang="es-PR" sz="1800" dirty="0"/>
              <a:t>Información cortesía del Consejo Nacional sobre el Envejecimiento</a:t>
            </a:r>
          </a:p>
        </p:txBody>
      </p:sp>
      <p:sp>
        <p:nvSpPr>
          <p:cNvPr id="6" name="Rectangle 5">
            <a:extLst>
              <a:ext uri="{FF2B5EF4-FFF2-40B4-BE49-F238E27FC236}">
                <a16:creationId xmlns:a16="http://schemas.microsoft.com/office/drawing/2014/main" id="{E7F1BBFE-018A-4301-979F-EF72400AC43F}"/>
              </a:ext>
            </a:extLst>
          </p:cNvPr>
          <p:cNvSpPr/>
          <p:nvPr/>
        </p:nvSpPr>
        <p:spPr>
          <a:xfrm>
            <a:off x="1525587" y="1190608"/>
            <a:ext cx="6189515" cy="769441"/>
          </a:xfrm>
          <a:prstGeom prst="rect">
            <a:avLst/>
          </a:prstGeom>
        </p:spPr>
        <p:txBody>
          <a:bodyPr wrap="none">
            <a:spAutoFit/>
          </a:bodyPr>
          <a:lstStyle/>
          <a:p>
            <a:r>
              <a:rPr lang="es-PR" sz="4400" b="1" dirty="0">
                <a:solidFill>
                  <a:schemeClr val="bg2"/>
                </a:solidFill>
                <a:latin typeface="Myriad Pro"/>
              </a:rPr>
              <a:t>Manejo de Medicación</a:t>
            </a:r>
          </a:p>
        </p:txBody>
      </p:sp>
    </p:spTree>
    <p:extLst>
      <p:ext uri="{BB962C8B-B14F-4D97-AF65-F5344CB8AC3E}">
        <p14:creationId xmlns:p14="http://schemas.microsoft.com/office/powerpoint/2010/main" val="3034750263"/>
      </p:ext>
    </p:extLst>
  </p:cSld>
  <p:clrMapOvr>
    <a:masterClrMapping/>
  </p:clrMapOvr>
  <mc:AlternateContent xmlns:mc="http://schemas.openxmlformats.org/markup-compatibility/2006">
    <mc:Choice xmlns:p14="http://schemas.microsoft.com/office/powerpoint/2010/main" Requires="p14">
      <p:transition spd="med" p14:dur="700" advTm="7406">
        <p:fade/>
      </p:transition>
    </mc:Choice>
    <mc:Fallback>
      <p:transition spd="med" advTm="740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73187" y="534920"/>
            <a:ext cx="7162800" cy="1757292"/>
          </a:xfrm>
        </p:spPr>
        <p:txBody>
          <a:bodyPr/>
          <a:lstStyle/>
          <a:p>
            <a:r>
              <a:rPr lang="en-US" sz="4000" dirty="0">
                <a:latin typeface="+mj-lt"/>
              </a:rPr>
              <a:t>Medication Management: How Care Connection Can Help ?</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31</a:t>
            </a:fld>
            <a:endParaRPr lang="en-US" dirty="0"/>
          </a:p>
        </p:txBody>
      </p:sp>
      <p:sp>
        <p:nvSpPr>
          <p:cNvPr id="3" name="Rectangle 2">
            <a:extLst>
              <a:ext uri="{FF2B5EF4-FFF2-40B4-BE49-F238E27FC236}">
                <a16:creationId xmlns:a16="http://schemas.microsoft.com/office/drawing/2014/main" id="{E7F282B3-501A-4ABA-A3DF-8D6860B05E2B}"/>
              </a:ext>
            </a:extLst>
          </p:cNvPr>
          <p:cNvSpPr/>
          <p:nvPr/>
        </p:nvSpPr>
        <p:spPr>
          <a:xfrm>
            <a:off x="611186" y="2743200"/>
            <a:ext cx="11582401" cy="9387185"/>
          </a:xfrm>
          <a:prstGeom prst="rect">
            <a:avLst/>
          </a:prstGeom>
        </p:spPr>
        <p:txBody>
          <a:bodyPr wrap="square">
            <a:spAutoFit/>
          </a:bodyPr>
          <a:lstStyle/>
          <a:p>
            <a:pPr marL="685800" indent="-685800">
              <a:buFont typeface="Arial" panose="020B0604020202020204" pitchFamily="34" charset="0"/>
              <a:buChar char="•"/>
            </a:pPr>
            <a:r>
              <a:rPr lang="en-US" sz="4400" b="1" dirty="0"/>
              <a:t>We offer three services:</a:t>
            </a:r>
          </a:p>
          <a:p>
            <a:pPr marL="1905061" lvl="1" indent="-685800">
              <a:buFont typeface="Arial" panose="020B0604020202020204" pitchFamily="34" charset="0"/>
              <a:buChar char="•"/>
            </a:pPr>
            <a:r>
              <a:rPr lang="en-US" sz="4000" dirty="0"/>
              <a:t>Medication review and follow-up support</a:t>
            </a:r>
          </a:p>
          <a:p>
            <a:pPr marL="3010022" lvl="2" indent="-571500">
              <a:buFont typeface="Wingdings" panose="05000000000000000000" pitchFamily="2" charset="2"/>
              <a:buChar char="v"/>
            </a:pPr>
            <a:r>
              <a:rPr lang="en-US" sz="4000" dirty="0"/>
              <a:t>A pharmacist can review your medications and let you know if the medications will put you at risk for falls or other health risks</a:t>
            </a:r>
          </a:p>
          <a:p>
            <a:pPr marL="3010022" lvl="2" indent="-571500">
              <a:buFont typeface="Wingdings" panose="05000000000000000000" pitchFamily="2" charset="2"/>
              <a:buChar char="v"/>
            </a:pPr>
            <a:endParaRPr lang="en-US" sz="4000" dirty="0"/>
          </a:p>
          <a:p>
            <a:pPr marL="1905061" lvl="1" indent="-685800">
              <a:buFont typeface="Arial" panose="020B0604020202020204" pitchFamily="34" charset="0"/>
              <a:buChar char="•"/>
            </a:pPr>
            <a:r>
              <a:rPr lang="en-US" sz="4000" dirty="0"/>
              <a:t>Pain management classes</a:t>
            </a:r>
          </a:p>
          <a:p>
            <a:pPr marL="3010022" lvl="2" indent="-571500">
              <a:buFont typeface="Wingdings" panose="05000000000000000000" pitchFamily="2" charset="2"/>
              <a:buChar char="v"/>
            </a:pPr>
            <a:r>
              <a:rPr lang="en-US" sz="4000" dirty="0"/>
              <a:t>These classes can help better manage health and pain</a:t>
            </a:r>
          </a:p>
          <a:p>
            <a:pPr lvl="2"/>
            <a:endParaRPr lang="en-US" sz="4000" dirty="0"/>
          </a:p>
          <a:p>
            <a:pPr marL="1905061" lvl="1" indent="-685800">
              <a:buFont typeface="Arial" panose="020B0604020202020204" pitchFamily="34" charset="0"/>
              <a:buChar char="•"/>
            </a:pPr>
            <a:r>
              <a:rPr lang="en-US" sz="4000" dirty="0"/>
              <a:t>Phone-based support</a:t>
            </a:r>
          </a:p>
          <a:p>
            <a:pPr marL="3010022" lvl="2" indent="-571500">
              <a:buFont typeface="Wingdings" panose="05000000000000000000" pitchFamily="2" charset="2"/>
              <a:buChar char="v"/>
            </a:pPr>
            <a:r>
              <a:rPr lang="en-US" sz="4000" dirty="0"/>
              <a:t>Professionals are available to talk with you about concerns you may have about your pain and medications</a:t>
            </a:r>
          </a:p>
        </p:txBody>
      </p:sp>
      <p:sp>
        <p:nvSpPr>
          <p:cNvPr id="6" name="TextBox 5">
            <a:extLst>
              <a:ext uri="{FF2B5EF4-FFF2-40B4-BE49-F238E27FC236}">
                <a16:creationId xmlns:a16="http://schemas.microsoft.com/office/drawing/2014/main" id="{23576145-5D83-4902-B001-ACC15D65AB0E}"/>
              </a:ext>
            </a:extLst>
          </p:cNvPr>
          <p:cNvSpPr txBox="1"/>
          <p:nvPr/>
        </p:nvSpPr>
        <p:spPr>
          <a:xfrm>
            <a:off x="611186" y="12498020"/>
            <a:ext cx="5374933" cy="400110"/>
          </a:xfrm>
          <a:prstGeom prst="rect">
            <a:avLst/>
          </a:prstGeom>
          <a:noFill/>
        </p:spPr>
        <p:txBody>
          <a:bodyPr wrap="none" rtlCol="0">
            <a:spAutoFit/>
          </a:bodyPr>
          <a:lstStyle/>
          <a:p>
            <a:r>
              <a:rPr lang="en-US" sz="2000" dirty="0"/>
              <a:t>Information courtesy of National Council on Aging</a:t>
            </a:r>
          </a:p>
        </p:txBody>
      </p:sp>
      <p:sp>
        <p:nvSpPr>
          <p:cNvPr id="5" name="Rectangle 4">
            <a:extLst>
              <a:ext uri="{FF2B5EF4-FFF2-40B4-BE49-F238E27FC236}">
                <a16:creationId xmlns:a16="http://schemas.microsoft.com/office/drawing/2014/main" id="{4ECE4703-E50E-40FB-B4B4-CC3909CD0512}"/>
              </a:ext>
            </a:extLst>
          </p:cNvPr>
          <p:cNvSpPr/>
          <p:nvPr/>
        </p:nvSpPr>
        <p:spPr>
          <a:xfrm>
            <a:off x="12769603" y="2737393"/>
            <a:ext cx="11311184" cy="9387185"/>
          </a:xfrm>
          <a:prstGeom prst="rect">
            <a:avLst/>
          </a:prstGeom>
        </p:spPr>
        <p:txBody>
          <a:bodyPr wrap="square">
            <a:spAutoFit/>
          </a:bodyPr>
          <a:lstStyle/>
          <a:p>
            <a:r>
              <a:rPr lang="es-PR" sz="4400" b="1" dirty="0"/>
              <a:t>Ofrecemos tres servicios:</a:t>
            </a:r>
          </a:p>
          <a:p>
            <a:pPr marL="571500" indent="-571500">
              <a:buFont typeface="Arial" panose="020B0604020202020204" pitchFamily="34" charset="0"/>
              <a:buChar char="•"/>
            </a:pPr>
            <a:r>
              <a:rPr lang="es-PR" sz="4000" dirty="0"/>
              <a:t>Revisión de medicamentos y apoyo de seguimiento</a:t>
            </a:r>
          </a:p>
          <a:p>
            <a:endParaRPr lang="es-PR" sz="4000" dirty="0"/>
          </a:p>
          <a:p>
            <a:pPr marL="571500" indent="-571500">
              <a:buFont typeface="Wingdings" panose="05000000000000000000" pitchFamily="2" charset="2"/>
              <a:buChar char="v"/>
            </a:pPr>
            <a:r>
              <a:rPr lang="es-PR" sz="4000" dirty="0"/>
              <a:t>Un farmacéutico puede revisar sus medicamentos y hacerle saber si los medicamentos lo pondrán en riesgo de caídas u otros riesgos para la salud.</a:t>
            </a:r>
          </a:p>
          <a:p>
            <a:endParaRPr lang="es-PR" sz="4000" dirty="0"/>
          </a:p>
          <a:p>
            <a:pPr marL="571500" indent="-571500">
              <a:buFont typeface="Arial" panose="020B0604020202020204" pitchFamily="34" charset="0"/>
              <a:buChar char="•"/>
            </a:pPr>
            <a:r>
              <a:rPr lang="es-PR" sz="4000" dirty="0"/>
              <a:t>Clases de manejo del dolor</a:t>
            </a:r>
          </a:p>
          <a:p>
            <a:pPr marL="571500" indent="-571500">
              <a:buFont typeface="Wingdings" panose="05000000000000000000" pitchFamily="2" charset="2"/>
              <a:buChar char="v"/>
            </a:pPr>
            <a:r>
              <a:rPr lang="es-PR" sz="4000" dirty="0"/>
              <a:t>Estas clases pueden ayudar a controlar mejor la salud y el dolor.</a:t>
            </a:r>
          </a:p>
          <a:p>
            <a:endParaRPr lang="es-PR" sz="4000" dirty="0"/>
          </a:p>
          <a:p>
            <a:pPr marL="571500" indent="-571500">
              <a:buFont typeface="Arial" panose="020B0604020202020204" pitchFamily="34" charset="0"/>
              <a:buChar char="•"/>
            </a:pPr>
            <a:r>
              <a:rPr lang="es-PR" sz="4000" dirty="0"/>
              <a:t>Soporte telefónico</a:t>
            </a:r>
          </a:p>
          <a:p>
            <a:pPr marL="571500" indent="-571500">
              <a:buFont typeface="Wingdings" panose="05000000000000000000" pitchFamily="2" charset="2"/>
              <a:buChar char="v"/>
            </a:pPr>
            <a:r>
              <a:rPr lang="es-PR" sz="4000" dirty="0"/>
              <a:t>Los profesionales están disponibles para hablar con usted sobre las preocupaciones que pueda tener sobre su dolor y sus medicamentos.</a:t>
            </a:r>
          </a:p>
        </p:txBody>
      </p:sp>
      <p:sp>
        <p:nvSpPr>
          <p:cNvPr id="7" name="Rectangle 6">
            <a:extLst>
              <a:ext uri="{FF2B5EF4-FFF2-40B4-BE49-F238E27FC236}">
                <a16:creationId xmlns:a16="http://schemas.microsoft.com/office/drawing/2014/main" id="{C195B0F9-E346-4023-B8C7-902CD87FA259}"/>
              </a:ext>
            </a:extLst>
          </p:cNvPr>
          <p:cNvSpPr/>
          <p:nvPr/>
        </p:nvSpPr>
        <p:spPr>
          <a:xfrm>
            <a:off x="13031787" y="11759357"/>
            <a:ext cx="12192000" cy="1138773"/>
          </a:xfrm>
          <a:prstGeom prst="rect">
            <a:avLst/>
          </a:prstGeom>
        </p:spPr>
        <p:txBody>
          <a:bodyPr>
            <a:spAutoFit/>
          </a:bodyPr>
          <a:lstStyle/>
          <a:p>
            <a:endParaRPr lang="es-PR" dirty="0"/>
          </a:p>
          <a:p>
            <a:r>
              <a:rPr lang="es-PR" sz="2000" dirty="0"/>
              <a:t>Información cortesía del Consejo Nacional sobre el Envejecimiento.</a:t>
            </a:r>
          </a:p>
        </p:txBody>
      </p:sp>
      <p:sp>
        <p:nvSpPr>
          <p:cNvPr id="8" name="Rectangle 7">
            <a:extLst>
              <a:ext uri="{FF2B5EF4-FFF2-40B4-BE49-F238E27FC236}">
                <a16:creationId xmlns:a16="http://schemas.microsoft.com/office/drawing/2014/main" id="{EEA64EEC-B795-46D3-80DA-CD058150DDE3}"/>
              </a:ext>
            </a:extLst>
          </p:cNvPr>
          <p:cNvSpPr/>
          <p:nvPr/>
        </p:nvSpPr>
        <p:spPr>
          <a:xfrm>
            <a:off x="11507787" y="-385444"/>
            <a:ext cx="6400800" cy="2677656"/>
          </a:xfrm>
          <a:prstGeom prst="rect">
            <a:avLst/>
          </a:prstGeom>
        </p:spPr>
        <p:txBody>
          <a:bodyPr wrap="square">
            <a:spAutoFit/>
          </a:bodyPr>
          <a:lstStyle/>
          <a:p>
            <a:endParaRPr lang="es-PR" dirty="0"/>
          </a:p>
          <a:p>
            <a:r>
              <a:rPr lang="es-PR" sz="4000" b="1" dirty="0">
                <a:solidFill>
                  <a:schemeClr val="bg2"/>
                </a:solidFill>
              </a:rPr>
              <a:t>Administración de Medicamentos: Cómo puede ayudar Care Connection ?</a:t>
            </a:r>
          </a:p>
        </p:txBody>
      </p:sp>
    </p:spTree>
    <p:extLst>
      <p:ext uri="{BB962C8B-B14F-4D97-AF65-F5344CB8AC3E}">
        <p14:creationId xmlns:p14="http://schemas.microsoft.com/office/powerpoint/2010/main" val="3322062685"/>
      </p:ext>
    </p:extLst>
  </p:cSld>
  <p:clrMapOvr>
    <a:masterClrMapping/>
  </p:clrMapOvr>
  <mc:AlternateContent xmlns:mc="http://schemas.openxmlformats.org/markup-compatibility/2006">
    <mc:Choice xmlns:p14="http://schemas.microsoft.com/office/powerpoint/2010/main" Requires="p14">
      <p:transition spd="med" p14:dur="700" advTm="15479">
        <p:fade/>
      </p:transition>
    </mc:Choice>
    <mc:Fallback>
      <p:transition spd="med" advTm="15479">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6198" y="8915400"/>
            <a:ext cx="17131486" cy="2940051"/>
          </a:xfrm>
          <a:prstGeom prst="rect">
            <a:avLst/>
          </a:prstGeom>
        </p:spPr>
        <p:txBody>
          <a:bodyPr vert="horz" lIns="243852" tIns="121926" rIns="243852" bIns="121926" rtlCol="0" anchor="ctr">
            <a:normAutofit fontScale="85000" lnSpcReduction="20000"/>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14400" b="1" dirty="0">
                <a:solidFill>
                  <a:srgbClr val="192632"/>
                </a:solidFill>
                <a:latin typeface="Myriad Pro" pitchFamily="34" charset="0"/>
              </a:rPr>
              <a:t>Thank You!</a:t>
            </a:r>
          </a:p>
          <a:p>
            <a:pPr algn="l"/>
            <a:r>
              <a:rPr lang="en-US" sz="9400" b="1" dirty="0">
                <a:solidFill>
                  <a:srgbClr val="06385B"/>
                </a:solidFill>
                <a:latin typeface="Myriad Pro" pitchFamily="34" charset="0"/>
              </a:rPr>
              <a:t>Gracias !</a:t>
            </a:r>
          </a:p>
        </p:txBody>
      </p:sp>
      <p:sp>
        <p:nvSpPr>
          <p:cNvPr id="13" name="Subtitle 2"/>
          <p:cNvSpPr txBox="1">
            <a:spLocks/>
          </p:cNvSpPr>
          <p:nvPr/>
        </p:nvSpPr>
        <p:spPr>
          <a:xfrm>
            <a:off x="1144587" y="10877027"/>
            <a:ext cx="11049000" cy="1385648"/>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endParaRPr lang="en-US" sz="4300" dirty="0">
              <a:latin typeface="Myriad Pro" pitchFamily="34" charset="0"/>
              <a:cs typeface="Raleway ExtraLight"/>
            </a:endParaRPr>
          </a:p>
        </p:txBody>
      </p:sp>
      <p:sp>
        <p:nvSpPr>
          <p:cNvPr id="21" name="Rectangle 20"/>
          <p:cNvSpPr/>
          <p:nvPr/>
        </p:nvSpPr>
        <p:spPr>
          <a:xfrm>
            <a:off x="1" y="2980972"/>
            <a:ext cx="24387174" cy="5816977"/>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8079F9-A9E5-4E22-8901-4D902FCFEA03}"/>
              </a:ext>
            </a:extLst>
          </p:cNvPr>
          <p:cNvSpPr/>
          <p:nvPr/>
        </p:nvSpPr>
        <p:spPr>
          <a:xfrm>
            <a:off x="230187" y="2412623"/>
            <a:ext cx="10515600" cy="4462760"/>
          </a:xfrm>
          <a:prstGeom prst="rect">
            <a:avLst/>
          </a:prstGeom>
        </p:spPr>
        <p:txBody>
          <a:bodyPr wrap="square">
            <a:spAutoFit/>
          </a:bodyPr>
          <a:lstStyle/>
          <a:p>
            <a:endParaRPr lang="en-US" sz="4400" dirty="0">
              <a:solidFill>
                <a:schemeClr val="bg1"/>
              </a:solidFill>
            </a:endParaRPr>
          </a:p>
          <a:p>
            <a:r>
              <a:rPr lang="en-US" sz="4000" b="1" dirty="0">
                <a:solidFill>
                  <a:schemeClr val="bg1"/>
                </a:solidFill>
              </a:rPr>
              <a:t>To access services, consumers may contact professional, courteous staff in the following ways:</a:t>
            </a:r>
          </a:p>
          <a:p>
            <a:r>
              <a:rPr lang="en-US" sz="4000" b="1" dirty="0">
                <a:solidFill>
                  <a:schemeClr val="bg1"/>
                </a:solidFill>
              </a:rPr>
              <a:t>• Call toll free (1-855-937-2372)</a:t>
            </a:r>
          </a:p>
          <a:p>
            <a:r>
              <a:rPr lang="en-US" sz="4000" b="1" dirty="0">
                <a:solidFill>
                  <a:schemeClr val="bg1"/>
                </a:solidFill>
              </a:rPr>
              <a:t>• Visit the Care Connection website: www.careconnection.org</a:t>
            </a:r>
          </a:p>
        </p:txBody>
      </p:sp>
      <p:sp>
        <p:nvSpPr>
          <p:cNvPr id="3" name="Rectangle 2">
            <a:extLst>
              <a:ext uri="{FF2B5EF4-FFF2-40B4-BE49-F238E27FC236}">
                <a16:creationId xmlns:a16="http://schemas.microsoft.com/office/drawing/2014/main" id="{F460D1AE-74F5-498F-A1C5-63ACB1F8BA16}"/>
              </a:ext>
            </a:extLst>
          </p:cNvPr>
          <p:cNvSpPr/>
          <p:nvPr/>
        </p:nvSpPr>
        <p:spPr>
          <a:xfrm>
            <a:off x="13201956" y="2492917"/>
            <a:ext cx="11185218" cy="4524315"/>
          </a:xfrm>
          <a:prstGeom prst="rect">
            <a:avLst/>
          </a:prstGeom>
        </p:spPr>
        <p:txBody>
          <a:bodyPr wrap="square">
            <a:spAutoFit/>
          </a:bodyPr>
          <a:lstStyle/>
          <a:p>
            <a:endParaRPr lang="es-PR" sz="3600" b="1" dirty="0">
              <a:solidFill>
                <a:schemeClr val="bg1"/>
              </a:solidFill>
            </a:endParaRPr>
          </a:p>
          <a:p>
            <a:r>
              <a:rPr lang="es-PR" sz="3600" b="1" dirty="0">
                <a:solidFill>
                  <a:schemeClr val="bg1"/>
                </a:solidFill>
              </a:rPr>
              <a:t>Para acceder a los servicios, los consumidores pueden contactar a profesionales y personal cortés de las siguientes maneras:</a:t>
            </a:r>
          </a:p>
          <a:p>
            <a:endParaRPr lang="es-PR" sz="3600" b="1" dirty="0">
              <a:solidFill>
                <a:schemeClr val="bg1"/>
              </a:solidFill>
            </a:endParaRPr>
          </a:p>
          <a:p>
            <a:r>
              <a:rPr lang="es-PR" sz="3600" b="1" dirty="0">
                <a:solidFill>
                  <a:schemeClr val="bg1"/>
                </a:solidFill>
              </a:rPr>
              <a:t>Llamando gratis (1-877-393-1090)</a:t>
            </a:r>
          </a:p>
          <a:p>
            <a:r>
              <a:rPr lang="es-PR" sz="3600" b="1" dirty="0">
                <a:solidFill>
                  <a:schemeClr val="bg1"/>
                </a:solidFill>
              </a:rPr>
              <a:t>• Visite el sitio web de Care Connection: www.careconnection.org</a:t>
            </a:r>
          </a:p>
        </p:txBody>
      </p:sp>
      <p:pic>
        <p:nvPicPr>
          <p:cNvPr id="8" name="Picture 7" descr="Inline image">
            <a:extLst>
              <a:ext uri="{FF2B5EF4-FFF2-40B4-BE49-F238E27FC236}">
                <a16:creationId xmlns:a16="http://schemas.microsoft.com/office/drawing/2014/main" id="{C6EFB0F2-47F0-460B-81C8-5CCB5667F85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328775" y="11729386"/>
            <a:ext cx="10058400" cy="1986614"/>
          </a:xfrm>
          <a:prstGeom prst="rect">
            <a:avLst/>
          </a:prstGeom>
          <a:noFill/>
          <a:ln>
            <a:noFill/>
          </a:ln>
        </p:spPr>
      </p:pic>
      <p:sp>
        <p:nvSpPr>
          <p:cNvPr id="4" name="Rectangle 3">
            <a:extLst>
              <a:ext uri="{FF2B5EF4-FFF2-40B4-BE49-F238E27FC236}">
                <a16:creationId xmlns:a16="http://schemas.microsoft.com/office/drawing/2014/main" id="{530347FE-98B2-40F5-B076-0DDFC833610B}"/>
              </a:ext>
            </a:extLst>
          </p:cNvPr>
          <p:cNvSpPr/>
          <p:nvPr/>
        </p:nvSpPr>
        <p:spPr>
          <a:xfrm>
            <a:off x="727075" y="1129841"/>
            <a:ext cx="5942012" cy="1446550"/>
          </a:xfrm>
          <a:prstGeom prst="rect">
            <a:avLst/>
          </a:prstGeom>
        </p:spPr>
        <p:txBody>
          <a:bodyPr wrap="square">
            <a:spAutoFit/>
          </a:bodyPr>
          <a:lstStyle/>
          <a:p>
            <a:r>
              <a:rPr lang="en-US" sz="8800" b="1" dirty="0">
                <a:solidFill>
                  <a:schemeClr val="bg2"/>
                </a:solidFill>
              </a:rPr>
              <a:t>Contact Us!</a:t>
            </a:r>
          </a:p>
        </p:txBody>
      </p:sp>
      <p:sp>
        <p:nvSpPr>
          <p:cNvPr id="5" name="Rectangle 4">
            <a:extLst>
              <a:ext uri="{FF2B5EF4-FFF2-40B4-BE49-F238E27FC236}">
                <a16:creationId xmlns:a16="http://schemas.microsoft.com/office/drawing/2014/main" id="{E556E50F-0802-4A4E-9616-26CBEC8D74EF}"/>
              </a:ext>
            </a:extLst>
          </p:cNvPr>
          <p:cNvSpPr/>
          <p:nvPr/>
        </p:nvSpPr>
        <p:spPr>
          <a:xfrm>
            <a:off x="11163360" y="1137274"/>
            <a:ext cx="6369051" cy="1446550"/>
          </a:xfrm>
          <a:prstGeom prst="rect">
            <a:avLst/>
          </a:prstGeom>
        </p:spPr>
        <p:txBody>
          <a:bodyPr wrap="none">
            <a:spAutoFit/>
          </a:bodyPr>
          <a:lstStyle/>
          <a:p>
            <a:r>
              <a:rPr lang="es-PR" sz="8800" b="1" dirty="0">
                <a:solidFill>
                  <a:schemeClr val="bg2"/>
                </a:solidFill>
              </a:rPr>
              <a:t>Contáctenos!</a:t>
            </a:r>
          </a:p>
        </p:txBody>
      </p:sp>
    </p:spTree>
    <p:extLst>
      <p:ext uri="{BB962C8B-B14F-4D97-AF65-F5344CB8AC3E}">
        <p14:creationId xmlns:p14="http://schemas.microsoft.com/office/powerpoint/2010/main" val="2948499370"/>
      </p:ext>
    </p:extLst>
  </p:cSld>
  <p:clrMapOvr>
    <a:masterClrMapping/>
  </p:clrMapOvr>
  <mc:AlternateContent xmlns:mc="http://schemas.openxmlformats.org/markup-compatibility/2006">
    <mc:Choice xmlns:p14="http://schemas.microsoft.com/office/powerpoint/2010/main" Requires="p14">
      <p:transition spd="med" p14:dur="700" advTm="19175">
        <p:fade/>
      </p:transition>
    </mc:Choice>
    <mc:Fallback>
      <p:transition spd="med" advTm="19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63D2-730B-4120-A52A-CCE16ECD0B29}"/>
              </a:ext>
            </a:extLst>
          </p:cNvPr>
          <p:cNvSpPr>
            <a:spLocks noGrp="1"/>
          </p:cNvSpPr>
          <p:nvPr>
            <p:ph type="title"/>
          </p:nvPr>
        </p:nvSpPr>
        <p:spPr/>
        <p:txBody>
          <a:bodyPr/>
          <a:lstStyle/>
          <a:p>
            <a:r>
              <a:rPr lang="en-US" dirty="0"/>
              <a:t>Janice Sparks, PhD</a:t>
            </a:r>
          </a:p>
        </p:txBody>
      </p:sp>
      <p:pic>
        <p:nvPicPr>
          <p:cNvPr id="3" name="Picture 2">
            <a:extLst>
              <a:ext uri="{FF2B5EF4-FFF2-40B4-BE49-F238E27FC236}">
                <a16:creationId xmlns:a16="http://schemas.microsoft.com/office/drawing/2014/main" id="{2158F05A-5EE6-468A-A83B-9543D136F6DB}"/>
              </a:ext>
            </a:extLst>
          </p:cNvPr>
          <p:cNvPicPr>
            <a:picLocks noChangeAspect="1"/>
          </p:cNvPicPr>
          <p:nvPr/>
        </p:nvPicPr>
        <p:blipFill>
          <a:blip r:embed="rId2"/>
          <a:stretch>
            <a:fillRect/>
          </a:stretch>
        </p:blipFill>
        <p:spPr>
          <a:xfrm>
            <a:off x="382587" y="2286000"/>
            <a:ext cx="6858594" cy="6383065"/>
          </a:xfrm>
          <a:prstGeom prst="rect">
            <a:avLst/>
          </a:prstGeom>
        </p:spPr>
      </p:pic>
      <p:sp>
        <p:nvSpPr>
          <p:cNvPr id="4" name="Rectangle 3">
            <a:extLst>
              <a:ext uri="{FF2B5EF4-FFF2-40B4-BE49-F238E27FC236}">
                <a16:creationId xmlns:a16="http://schemas.microsoft.com/office/drawing/2014/main" id="{A55A73A6-3C32-492B-8194-510DEC3B8F39}"/>
              </a:ext>
            </a:extLst>
          </p:cNvPr>
          <p:cNvSpPr/>
          <p:nvPr/>
        </p:nvSpPr>
        <p:spPr>
          <a:xfrm>
            <a:off x="7773987" y="4536160"/>
            <a:ext cx="5562600" cy="923330"/>
          </a:xfrm>
          <a:prstGeom prst="rect">
            <a:avLst/>
          </a:prstGeom>
        </p:spPr>
        <p:txBody>
          <a:bodyPr wrap="square">
            <a:spAutoFit/>
          </a:bodyPr>
          <a:lstStyle/>
          <a:p>
            <a:r>
              <a:rPr lang="en-US" sz="5400" b="1" dirty="0">
                <a:solidFill>
                  <a:schemeClr val="bg1"/>
                </a:solidFill>
              </a:rPr>
              <a:t>Program Manager </a:t>
            </a:r>
          </a:p>
        </p:txBody>
      </p:sp>
      <p:sp>
        <p:nvSpPr>
          <p:cNvPr id="5" name="Rectangle 4">
            <a:extLst>
              <a:ext uri="{FF2B5EF4-FFF2-40B4-BE49-F238E27FC236}">
                <a16:creationId xmlns:a16="http://schemas.microsoft.com/office/drawing/2014/main" id="{DDC72853-5232-4A75-A292-D803C2E03938}"/>
              </a:ext>
            </a:extLst>
          </p:cNvPr>
          <p:cNvSpPr/>
          <p:nvPr/>
        </p:nvSpPr>
        <p:spPr>
          <a:xfrm>
            <a:off x="7773987" y="5574627"/>
            <a:ext cx="6324600" cy="523220"/>
          </a:xfrm>
          <a:prstGeom prst="rect">
            <a:avLst/>
          </a:prstGeom>
        </p:spPr>
        <p:txBody>
          <a:bodyPr wrap="square">
            <a:spAutoFit/>
          </a:bodyPr>
          <a:lstStyle/>
          <a:p>
            <a:r>
              <a:rPr lang="es-PR" sz="2800" b="1" dirty="0">
                <a:solidFill>
                  <a:schemeClr val="bg1"/>
                </a:solidFill>
              </a:rPr>
              <a:t>Directora del Programa</a:t>
            </a:r>
          </a:p>
        </p:txBody>
      </p:sp>
    </p:spTree>
    <p:extLst>
      <p:ext uri="{BB962C8B-B14F-4D97-AF65-F5344CB8AC3E}">
        <p14:creationId xmlns:p14="http://schemas.microsoft.com/office/powerpoint/2010/main" val="1180335224"/>
      </p:ext>
    </p:extLst>
  </p:cSld>
  <p:clrMapOvr>
    <a:masterClrMapping/>
  </p:clrMapOvr>
  <mc:AlternateContent xmlns:mc="http://schemas.openxmlformats.org/markup-compatibility/2006">
    <mc:Choice xmlns:p14="http://schemas.microsoft.com/office/powerpoint/2010/main" Requires="p14">
      <p:transition spd="med" p14:dur="700" advTm="6830">
        <p:fade/>
      </p:transition>
    </mc:Choice>
    <mc:Fallback>
      <p:transition spd="med" advTm="683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F5B8-B2E9-40CE-9AFC-66879FF0353B}"/>
              </a:ext>
            </a:extLst>
          </p:cNvPr>
          <p:cNvSpPr>
            <a:spLocks noGrp="1"/>
          </p:cNvSpPr>
          <p:nvPr>
            <p:ph type="title"/>
          </p:nvPr>
        </p:nvSpPr>
        <p:spPr/>
        <p:txBody>
          <a:bodyPr/>
          <a:lstStyle/>
          <a:p>
            <a:r>
              <a:rPr lang="en-US" dirty="0"/>
              <a:t>Patrice Beckett- Cain </a:t>
            </a:r>
          </a:p>
        </p:txBody>
      </p:sp>
      <p:pic>
        <p:nvPicPr>
          <p:cNvPr id="4" name="Picture 3">
            <a:extLst>
              <a:ext uri="{FF2B5EF4-FFF2-40B4-BE49-F238E27FC236}">
                <a16:creationId xmlns:a16="http://schemas.microsoft.com/office/drawing/2014/main" id="{40186637-7249-4578-B1B6-ED133EA041DF}"/>
              </a:ext>
            </a:extLst>
          </p:cNvPr>
          <p:cNvPicPr>
            <a:picLocks noChangeAspect="1"/>
          </p:cNvPicPr>
          <p:nvPr/>
        </p:nvPicPr>
        <p:blipFill>
          <a:blip r:embed="rId2"/>
          <a:stretch>
            <a:fillRect/>
          </a:stretch>
        </p:blipFill>
        <p:spPr>
          <a:xfrm>
            <a:off x="153987" y="2507673"/>
            <a:ext cx="6629400" cy="6019800"/>
          </a:xfrm>
          <a:prstGeom prst="rect">
            <a:avLst/>
          </a:prstGeom>
        </p:spPr>
      </p:pic>
      <p:sp>
        <p:nvSpPr>
          <p:cNvPr id="7" name="TextBox 6">
            <a:extLst>
              <a:ext uri="{FF2B5EF4-FFF2-40B4-BE49-F238E27FC236}">
                <a16:creationId xmlns:a16="http://schemas.microsoft.com/office/drawing/2014/main" id="{884448DB-9883-4758-A19D-6693BE2FFB6C}"/>
              </a:ext>
            </a:extLst>
          </p:cNvPr>
          <p:cNvSpPr txBox="1"/>
          <p:nvPr/>
        </p:nvSpPr>
        <p:spPr>
          <a:xfrm>
            <a:off x="7303506" y="4066732"/>
            <a:ext cx="8458200" cy="1569660"/>
          </a:xfrm>
          <a:prstGeom prst="rect">
            <a:avLst/>
          </a:prstGeom>
          <a:noFill/>
        </p:spPr>
        <p:txBody>
          <a:bodyPr wrap="square" rtlCol="0">
            <a:spAutoFit/>
          </a:bodyPr>
          <a:lstStyle/>
          <a:p>
            <a:r>
              <a:rPr lang="en-US" b="1" dirty="0">
                <a:solidFill>
                  <a:schemeClr val="bg1"/>
                </a:solidFill>
              </a:rPr>
              <a:t>Transportation Specialist &amp; Benefits Counselor </a:t>
            </a:r>
          </a:p>
        </p:txBody>
      </p:sp>
      <p:sp>
        <p:nvSpPr>
          <p:cNvPr id="3" name="Rectangle 2">
            <a:extLst>
              <a:ext uri="{FF2B5EF4-FFF2-40B4-BE49-F238E27FC236}">
                <a16:creationId xmlns:a16="http://schemas.microsoft.com/office/drawing/2014/main" id="{6295D5A5-81F7-4850-BA06-105C890B53AA}"/>
              </a:ext>
            </a:extLst>
          </p:cNvPr>
          <p:cNvSpPr/>
          <p:nvPr/>
        </p:nvSpPr>
        <p:spPr>
          <a:xfrm>
            <a:off x="7316787" y="5867400"/>
            <a:ext cx="10287002" cy="954107"/>
          </a:xfrm>
          <a:prstGeom prst="rect">
            <a:avLst/>
          </a:prstGeom>
        </p:spPr>
        <p:txBody>
          <a:bodyPr wrap="square">
            <a:spAutoFit/>
          </a:bodyPr>
          <a:lstStyle/>
          <a:p>
            <a:r>
              <a:rPr lang="es-PR" sz="2800" b="1" dirty="0">
                <a:solidFill>
                  <a:schemeClr val="bg1"/>
                </a:solidFill>
              </a:rPr>
              <a:t>Especialista en Transporte y </a:t>
            </a:r>
          </a:p>
          <a:p>
            <a:r>
              <a:rPr lang="es-PR" sz="2800" b="1" dirty="0">
                <a:solidFill>
                  <a:schemeClr val="bg1"/>
                </a:solidFill>
              </a:rPr>
              <a:t>Consejera de beneficios</a:t>
            </a:r>
          </a:p>
        </p:txBody>
      </p:sp>
    </p:spTree>
    <p:extLst>
      <p:ext uri="{BB962C8B-B14F-4D97-AF65-F5344CB8AC3E}">
        <p14:creationId xmlns:p14="http://schemas.microsoft.com/office/powerpoint/2010/main" val="1930797517"/>
      </p:ext>
    </p:extLst>
  </p:cSld>
  <p:clrMapOvr>
    <a:masterClrMapping/>
  </p:clrMapOvr>
  <mc:AlternateContent xmlns:mc="http://schemas.openxmlformats.org/markup-compatibility/2006">
    <mc:Choice xmlns:p14="http://schemas.microsoft.com/office/powerpoint/2010/main" Requires="p14">
      <p:transition spd="med" p14:dur="700" advTm="6054">
        <p:fade/>
      </p:transition>
    </mc:Choice>
    <mc:Fallback>
      <p:transition spd="med" advTm="605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8F39-15E3-4FAD-B656-73828F437DD8}"/>
              </a:ext>
            </a:extLst>
          </p:cNvPr>
          <p:cNvSpPr>
            <a:spLocks noGrp="1"/>
          </p:cNvSpPr>
          <p:nvPr>
            <p:ph type="title"/>
          </p:nvPr>
        </p:nvSpPr>
        <p:spPr/>
        <p:txBody>
          <a:bodyPr/>
          <a:lstStyle/>
          <a:p>
            <a:r>
              <a:rPr lang="en-US" dirty="0"/>
              <a:t>Jessica Fobbs </a:t>
            </a:r>
          </a:p>
        </p:txBody>
      </p:sp>
      <p:pic>
        <p:nvPicPr>
          <p:cNvPr id="4" name="Picture 3">
            <a:extLst>
              <a:ext uri="{FF2B5EF4-FFF2-40B4-BE49-F238E27FC236}">
                <a16:creationId xmlns:a16="http://schemas.microsoft.com/office/drawing/2014/main" id="{B7547D51-F101-4775-B275-53E8C81CF069}"/>
              </a:ext>
            </a:extLst>
          </p:cNvPr>
          <p:cNvPicPr>
            <a:picLocks noChangeAspect="1"/>
          </p:cNvPicPr>
          <p:nvPr/>
        </p:nvPicPr>
        <p:blipFill>
          <a:blip r:embed="rId2"/>
          <a:stretch>
            <a:fillRect/>
          </a:stretch>
        </p:blipFill>
        <p:spPr>
          <a:xfrm>
            <a:off x="382587" y="2449853"/>
            <a:ext cx="6781800" cy="6770347"/>
          </a:xfrm>
          <a:prstGeom prst="rect">
            <a:avLst/>
          </a:prstGeom>
        </p:spPr>
      </p:pic>
      <p:sp>
        <p:nvSpPr>
          <p:cNvPr id="5" name="TextBox 4">
            <a:extLst>
              <a:ext uri="{FF2B5EF4-FFF2-40B4-BE49-F238E27FC236}">
                <a16:creationId xmlns:a16="http://schemas.microsoft.com/office/drawing/2014/main" id="{8D2593EB-9F15-40FB-B92D-CA59A2432442}"/>
              </a:ext>
            </a:extLst>
          </p:cNvPr>
          <p:cNvSpPr txBox="1"/>
          <p:nvPr/>
        </p:nvSpPr>
        <p:spPr>
          <a:xfrm>
            <a:off x="7598432" y="4113160"/>
            <a:ext cx="9187451" cy="830997"/>
          </a:xfrm>
          <a:prstGeom prst="rect">
            <a:avLst/>
          </a:prstGeom>
          <a:noFill/>
        </p:spPr>
        <p:txBody>
          <a:bodyPr wrap="none" rtlCol="0">
            <a:spAutoFit/>
          </a:bodyPr>
          <a:lstStyle/>
          <a:p>
            <a:r>
              <a:rPr lang="en-US" b="1" dirty="0">
                <a:solidFill>
                  <a:schemeClr val="bg1"/>
                </a:solidFill>
              </a:rPr>
              <a:t>Medication Management Specialist</a:t>
            </a:r>
          </a:p>
        </p:txBody>
      </p:sp>
      <p:sp>
        <p:nvSpPr>
          <p:cNvPr id="3" name="Rectangle 2">
            <a:extLst>
              <a:ext uri="{FF2B5EF4-FFF2-40B4-BE49-F238E27FC236}">
                <a16:creationId xmlns:a16="http://schemas.microsoft.com/office/drawing/2014/main" id="{6464E898-3D6E-4222-A53E-A27FF4B4EB50}"/>
              </a:ext>
            </a:extLst>
          </p:cNvPr>
          <p:cNvSpPr/>
          <p:nvPr/>
        </p:nvSpPr>
        <p:spPr>
          <a:xfrm>
            <a:off x="7568210" y="4950279"/>
            <a:ext cx="6350906" cy="523220"/>
          </a:xfrm>
          <a:prstGeom prst="rect">
            <a:avLst/>
          </a:prstGeom>
        </p:spPr>
        <p:txBody>
          <a:bodyPr wrap="none">
            <a:spAutoFit/>
          </a:bodyPr>
          <a:lstStyle/>
          <a:p>
            <a:r>
              <a:rPr lang="es-PR" sz="2800" b="1" dirty="0">
                <a:solidFill>
                  <a:schemeClr val="bg1"/>
                </a:solidFill>
              </a:rPr>
              <a:t>Especialista en Manejo de Medicamentos</a:t>
            </a:r>
          </a:p>
        </p:txBody>
      </p:sp>
    </p:spTree>
    <p:extLst>
      <p:ext uri="{BB962C8B-B14F-4D97-AF65-F5344CB8AC3E}">
        <p14:creationId xmlns:p14="http://schemas.microsoft.com/office/powerpoint/2010/main" val="3309475779"/>
      </p:ext>
    </p:extLst>
  </p:cSld>
  <p:clrMapOvr>
    <a:masterClrMapping/>
  </p:clrMapOvr>
  <mc:AlternateContent xmlns:mc="http://schemas.openxmlformats.org/markup-compatibility/2006">
    <mc:Choice xmlns:p14="http://schemas.microsoft.com/office/powerpoint/2010/main" Requires="p14">
      <p:transition spd="med" p14:dur="700" advTm="3848">
        <p:fade/>
      </p:transition>
    </mc:Choice>
    <mc:Fallback>
      <p:transition spd="med" advTm="384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7274-C747-45E6-8894-28E811D403A4}"/>
              </a:ext>
            </a:extLst>
          </p:cNvPr>
          <p:cNvSpPr>
            <a:spLocks noGrp="1"/>
          </p:cNvSpPr>
          <p:nvPr>
            <p:ph type="title"/>
          </p:nvPr>
        </p:nvSpPr>
        <p:spPr/>
        <p:txBody>
          <a:bodyPr/>
          <a:lstStyle/>
          <a:p>
            <a:r>
              <a:rPr lang="en-US" dirty="0"/>
              <a:t>Maggie Green </a:t>
            </a:r>
          </a:p>
        </p:txBody>
      </p:sp>
      <p:pic>
        <p:nvPicPr>
          <p:cNvPr id="3" name="Picture 2">
            <a:extLst>
              <a:ext uri="{FF2B5EF4-FFF2-40B4-BE49-F238E27FC236}">
                <a16:creationId xmlns:a16="http://schemas.microsoft.com/office/drawing/2014/main" id="{7E7BC63F-7B84-4420-A829-8431E5D578A9}"/>
              </a:ext>
            </a:extLst>
          </p:cNvPr>
          <p:cNvPicPr>
            <a:picLocks noChangeAspect="1"/>
          </p:cNvPicPr>
          <p:nvPr/>
        </p:nvPicPr>
        <p:blipFill>
          <a:blip r:embed="rId2"/>
          <a:stretch>
            <a:fillRect/>
          </a:stretch>
        </p:blipFill>
        <p:spPr>
          <a:xfrm>
            <a:off x="306387" y="3200400"/>
            <a:ext cx="5943600" cy="5791702"/>
          </a:xfrm>
          <a:prstGeom prst="rect">
            <a:avLst/>
          </a:prstGeom>
        </p:spPr>
      </p:pic>
      <p:sp>
        <p:nvSpPr>
          <p:cNvPr id="4" name="Rectangle 3">
            <a:extLst>
              <a:ext uri="{FF2B5EF4-FFF2-40B4-BE49-F238E27FC236}">
                <a16:creationId xmlns:a16="http://schemas.microsoft.com/office/drawing/2014/main" id="{47581A69-B60E-413B-A21D-DC005F614C3A}"/>
              </a:ext>
            </a:extLst>
          </p:cNvPr>
          <p:cNvSpPr/>
          <p:nvPr/>
        </p:nvSpPr>
        <p:spPr>
          <a:xfrm>
            <a:off x="6630987" y="4572000"/>
            <a:ext cx="6557189" cy="3734227"/>
          </a:xfrm>
          <a:prstGeom prst="rect">
            <a:avLst/>
          </a:prstGeom>
        </p:spPr>
        <p:txBody>
          <a:bodyPr wrap="square">
            <a:spAutoFit/>
          </a:bodyPr>
          <a:lstStyle/>
          <a:p>
            <a:pPr>
              <a:lnSpc>
                <a:spcPct val="89000"/>
              </a:lnSpc>
              <a:spcAft>
                <a:spcPts val="900"/>
              </a:spcAft>
            </a:pPr>
            <a:r>
              <a:rPr lang="en-US" sz="5400" b="1" kern="1400" dirty="0">
                <a:solidFill>
                  <a:schemeClr val="bg1"/>
                </a:solidFill>
              </a:rPr>
              <a:t>Housing Navigator </a:t>
            </a:r>
            <a:endParaRPr lang="en-US" sz="5400" kern="1400" dirty="0">
              <a:solidFill>
                <a:schemeClr val="bg1"/>
              </a:solidFill>
            </a:endParaRPr>
          </a:p>
          <a:p>
            <a:pPr>
              <a:lnSpc>
                <a:spcPct val="89000"/>
              </a:lnSpc>
              <a:spcAft>
                <a:spcPts val="900"/>
              </a:spcAft>
            </a:pPr>
            <a:r>
              <a:rPr lang="en-US" sz="5400" b="1" kern="1400" dirty="0">
                <a:solidFill>
                  <a:schemeClr val="bg1"/>
                </a:solidFill>
              </a:rPr>
              <a:t>Benefits Counselor </a:t>
            </a:r>
            <a:endParaRPr lang="en-US" sz="5400" kern="1400" dirty="0">
              <a:solidFill>
                <a:schemeClr val="bg1"/>
              </a:solidFill>
            </a:endParaRPr>
          </a:p>
          <a:p>
            <a:pPr>
              <a:lnSpc>
                <a:spcPct val="89000"/>
              </a:lnSpc>
              <a:spcAft>
                <a:spcPts val="900"/>
              </a:spcAft>
            </a:pPr>
            <a:r>
              <a:rPr lang="en-US" sz="5400" b="1" kern="1400" dirty="0">
                <a:solidFill>
                  <a:schemeClr val="bg1"/>
                </a:solidFill>
              </a:rPr>
              <a:t>Respite Specialist </a:t>
            </a:r>
            <a:endParaRPr lang="en-US" sz="5400" kern="1400" dirty="0">
              <a:solidFill>
                <a:schemeClr val="bg1"/>
              </a:solidFill>
            </a:endParaRPr>
          </a:p>
          <a:p>
            <a:pPr>
              <a:lnSpc>
                <a:spcPct val="114000"/>
              </a:lnSpc>
              <a:spcAft>
                <a:spcPts val="900"/>
              </a:spcAft>
            </a:pPr>
            <a:r>
              <a:rPr lang="en-US" sz="6600" kern="1400" dirty="0">
                <a:solidFill>
                  <a:srgbClr val="000000"/>
                </a:solidFill>
                <a:latin typeface="Bookman Old Style" panose="02050604050505020204" pitchFamily="18" charset="0"/>
              </a:rPr>
              <a:t> </a:t>
            </a:r>
            <a:endParaRPr lang="en-US" sz="6600" kern="1400" dirty="0">
              <a:ln>
                <a:noFill/>
              </a:ln>
              <a:solidFill>
                <a:srgbClr val="000000"/>
              </a:solidFill>
              <a:effectLst/>
              <a:latin typeface="Bookman Old Style" panose="02050604050505020204" pitchFamily="18" charset="0"/>
            </a:endParaRPr>
          </a:p>
        </p:txBody>
      </p:sp>
      <p:sp>
        <p:nvSpPr>
          <p:cNvPr id="6" name="Rectangle 5">
            <a:extLst>
              <a:ext uri="{FF2B5EF4-FFF2-40B4-BE49-F238E27FC236}">
                <a16:creationId xmlns:a16="http://schemas.microsoft.com/office/drawing/2014/main" id="{926EFCB4-AC81-4E4B-ACC2-0D966883FA24}"/>
              </a:ext>
            </a:extLst>
          </p:cNvPr>
          <p:cNvSpPr/>
          <p:nvPr/>
        </p:nvSpPr>
        <p:spPr>
          <a:xfrm>
            <a:off x="6630987" y="7699440"/>
            <a:ext cx="7567803" cy="1384995"/>
          </a:xfrm>
          <a:prstGeom prst="rect">
            <a:avLst/>
          </a:prstGeom>
        </p:spPr>
        <p:txBody>
          <a:bodyPr wrap="square">
            <a:spAutoFit/>
          </a:bodyPr>
          <a:lstStyle/>
          <a:p>
            <a:r>
              <a:rPr lang="es-PR" sz="2800" b="1" dirty="0">
                <a:solidFill>
                  <a:schemeClr val="bg1"/>
                </a:solidFill>
              </a:rPr>
              <a:t>Navegador de Vivienda</a:t>
            </a:r>
          </a:p>
          <a:p>
            <a:r>
              <a:rPr lang="es-PR" sz="2800" b="1" dirty="0">
                <a:solidFill>
                  <a:schemeClr val="bg1"/>
                </a:solidFill>
              </a:rPr>
              <a:t>Consejero de Beneficios</a:t>
            </a:r>
          </a:p>
          <a:p>
            <a:r>
              <a:rPr lang="es-PR" sz="2800" b="1" dirty="0">
                <a:solidFill>
                  <a:schemeClr val="bg1"/>
                </a:solidFill>
              </a:rPr>
              <a:t>Especialista en Relevo</a:t>
            </a:r>
          </a:p>
        </p:txBody>
      </p:sp>
    </p:spTree>
    <p:extLst>
      <p:ext uri="{BB962C8B-B14F-4D97-AF65-F5344CB8AC3E}">
        <p14:creationId xmlns:p14="http://schemas.microsoft.com/office/powerpoint/2010/main" val="2657715520"/>
      </p:ext>
    </p:extLst>
  </p:cSld>
  <p:clrMapOvr>
    <a:masterClrMapping/>
  </p:clrMapOvr>
  <mc:AlternateContent xmlns:mc="http://schemas.openxmlformats.org/markup-compatibility/2006">
    <mc:Choice xmlns:p14="http://schemas.microsoft.com/office/powerpoint/2010/main" Requires="p14">
      <p:transition spd="med" p14:dur="700" advTm="5954">
        <p:fade/>
      </p:transition>
    </mc:Choice>
    <mc:Fallback>
      <p:transition spd="med" advTm="595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81FA-7F33-47D5-B65B-2116054BF7B8}"/>
              </a:ext>
            </a:extLst>
          </p:cNvPr>
          <p:cNvSpPr>
            <a:spLocks noGrp="1"/>
          </p:cNvSpPr>
          <p:nvPr>
            <p:ph type="title"/>
          </p:nvPr>
        </p:nvSpPr>
        <p:spPr>
          <a:xfrm>
            <a:off x="0" y="381000"/>
            <a:ext cx="21948458" cy="2286000"/>
          </a:xfrm>
        </p:spPr>
        <p:txBody>
          <a:bodyPr/>
          <a:lstStyle/>
          <a:p>
            <a:r>
              <a:rPr lang="en-US" dirty="0"/>
              <a:t>Rosalba Martinez</a:t>
            </a:r>
          </a:p>
        </p:txBody>
      </p:sp>
      <p:pic>
        <p:nvPicPr>
          <p:cNvPr id="4" name="Picture 3">
            <a:extLst>
              <a:ext uri="{FF2B5EF4-FFF2-40B4-BE49-F238E27FC236}">
                <a16:creationId xmlns:a16="http://schemas.microsoft.com/office/drawing/2014/main" id="{ACB9274B-E372-478C-81AC-F77FFCEFEBE6}"/>
              </a:ext>
            </a:extLst>
          </p:cNvPr>
          <p:cNvPicPr>
            <a:picLocks noChangeAspect="1"/>
          </p:cNvPicPr>
          <p:nvPr/>
        </p:nvPicPr>
        <p:blipFill>
          <a:blip r:embed="rId2"/>
          <a:stretch>
            <a:fillRect/>
          </a:stretch>
        </p:blipFill>
        <p:spPr>
          <a:xfrm>
            <a:off x="153987" y="2057401"/>
            <a:ext cx="6781800" cy="7924800"/>
          </a:xfrm>
          <a:prstGeom prst="rect">
            <a:avLst/>
          </a:prstGeom>
        </p:spPr>
      </p:pic>
      <p:sp>
        <p:nvSpPr>
          <p:cNvPr id="3" name="TextBox 2">
            <a:extLst>
              <a:ext uri="{FF2B5EF4-FFF2-40B4-BE49-F238E27FC236}">
                <a16:creationId xmlns:a16="http://schemas.microsoft.com/office/drawing/2014/main" id="{0B9C5544-6266-4A01-B107-F342E92C2B0E}"/>
              </a:ext>
            </a:extLst>
          </p:cNvPr>
          <p:cNvSpPr txBox="1"/>
          <p:nvPr/>
        </p:nvSpPr>
        <p:spPr>
          <a:xfrm>
            <a:off x="7561842" y="4717472"/>
            <a:ext cx="6613477" cy="1015663"/>
          </a:xfrm>
          <a:prstGeom prst="rect">
            <a:avLst/>
          </a:prstGeom>
          <a:noFill/>
        </p:spPr>
        <p:txBody>
          <a:bodyPr wrap="none" rtlCol="0">
            <a:spAutoFit/>
          </a:bodyPr>
          <a:lstStyle/>
          <a:p>
            <a:r>
              <a:rPr lang="en-US" sz="6000" b="1" dirty="0">
                <a:solidFill>
                  <a:schemeClr val="bg1"/>
                </a:solidFill>
              </a:rPr>
              <a:t>Benefits Counselor </a:t>
            </a:r>
          </a:p>
        </p:txBody>
      </p:sp>
      <p:sp>
        <p:nvSpPr>
          <p:cNvPr id="5" name="Rectangle 4">
            <a:extLst>
              <a:ext uri="{FF2B5EF4-FFF2-40B4-BE49-F238E27FC236}">
                <a16:creationId xmlns:a16="http://schemas.microsoft.com/office/drawing/2014/main" id="{DC21818C-1412-4CCB-AF0C-15CF2F2C5931}"/>
              </a:ext>
            </a:extLst>
          </p:cNvPr>
          <p:cNvSpPr/>
          <p:nvPr/>
        </p:nvSpPr>
        <p:spPr>
          <a:xfrm>
            <a:off x="7545387" y="5511969"/>
            <a:ext cx="3721596" cy="523220"/>
          </a:xfrm>
          <a:prstGeom prst="rect">
            <a:avLst/>
          </a:prstGeom>
        </p:spPr>
        <p:txBody>
          <a:bodyPr wrap="none">
            <a:spAutoFit/>
          </a:bodyPr>
          <a:lstStyle/>
          <a:p>
            <a:r>
              <a:rPr lang="es-PR" sz="2800" b="1" dirty="0">
                <a:solidFill>
                  <a:schemeClr val="bg1"/>
                </a:solidFill>
              </a:rPr>
              <a:t>Consejera de Beneficios</a:t>
            </a:r>
          </a:p>
        </p:txBody>
      </p:sp>
    </p:spTree>
    <p:extLst>
      <p:ext uri="{BB962C8B-B14F-4D97-AF65-F5344CB8AC3E}">
        <p14:creationId xmlns:p14="http://schemas.microsoft.com/office/powerpoint/2010/main" val="2609936621"/>
      </p:ext>
    </p:extLst>
  </p:cSld>
  <p:clrMapOvr>
    <a:masterClrMapping/>
  </p:clrMapOvr>
  <mc:AlternateContent xmlns:mc="http://schemas.openxmlformats.org/markup-compatibility/2006">
    <mc:Choice xmlns:p14="http://schemas.microsoft.com/office/powerpoint/2010/main" Requires="p14">
      <p:transition spd="med" p14:dur="700" advTm="4328">
        <p:fade/>
      </p:transition>
    </mc:Choice>
    <mc:Fallback>
      <p:transition spd="med" advTm="4328">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5486-7D66-4907-97A0-1E284BBAE648}"/>
              </a:ext>
            </a:extLst>
          </p:cNvPr>
          <p:cNvSpPr>
            <a:spLocks noGrp="1"/>
          </p:cNvSpPr>
          <p:nvPr>
            <p:ph type="title"/>
          </p:nvPr>
        </p:nvSpPr>
        <p:spPr>
          <a:xfrm>
            <a:off x="182468" y="533400"/>
            <a:ext cx="21948458" cy="2286000"/>
          </a:xfrm>
        </p:spPr>
        <p:txBody>
          <a:bodyPr/>
          <a:lstStyle/>
          <a:p>
            <a:r>
              <a:rPr lang="en-US" dirty="0"/>
              <a:t>Libby Pham </a:t>
            </a:r>
          </a:p>
        </p:txBody>
      </p:sp>
      <p:pic>
        <p:nvPicPr>
          <p:cNvPr id="4" name="Picture 3">
            <a:extLst>
              <a:ext uri="{FF2B5EF4-FFF2-40B4-BE49-F238E27FC236}">
                <a16:creationId xmlns:a16="http://schemas.microsoft.com/office/drawing/2014/main" id="{05C7C86C-6BE8-4225-B777-57928A4144DC}"/>
              </a:ext>
            </a:extLst>
          </p:cNvPr>
          <p:cNvPicPr>
            <a:picLocks noChangeAspect="1"/>
          </p:cNvPicPr>
          <p:nvPr/>
        </p:nvPicPr>
        <p:blipFill>
          <a:blip r:embed="rId2"/>
          <a:stretch>
            <a:fillRect/>
          </a:stretch>
        </p:blipFill>
        <p:spPr>
          <a:xfrm>
            <a:off x="153987" y="2514600"/>
            <a:ext cx="6460547" cy="7086600"/>
          </a:xfrm>
          <a:prstGeom prst="rect">
            <a:avLst/>
          </a:prstGeom>
        </p:spPr>
      </p:pic>
      <p:sp>
        <p:nvSpPr>
          <p:cNvPr id="5" name="Rectangle 4">
            <a:extLst>
              <a:ext uri="{FF2B5EF4-FFF2-40B4-BE49-F238E27FC236}">
                <a16:creationId xmlns:a16="http://schemas.microsoft.com/office/drawing/2014/main" id="{0E58D173-9DF3-453B-A3D5-A5AD41AF8C4E}"/>
              </a:ext>
            </a:extLst>
          </p:cNvPr>
          <p:cNvSpPr/>
          <p:nvPr/>
        </p:nvSpPr>
        <p:spPr>
          <a:xfrm>
            <a:off x="7162257" y="3747655"/>
            <a:ext cx="12192000" cy="3084306"/>
          </a:xfrm>
          <a:prstGeom prst="rect">
            <a:avLst/>
          </a:prstGeom>
        </p:spPr>
        <p:txBody>
          <a:bodyPr>
            <a:spAutoFit/>
          </a:bodyPr>
          <a:lstStyle/>
          <a:p>
            <a:pPr>
              <a:lnSpc>
                <a:spcPct val="114000"/>
              </a:lnSpc>
              <a:spcAft>
                <a:spcPts val="900"/>
              </a:spcAft>
            </a:pPr>
            <a:r>
              <a:rPr lang="en-US" b="1" kern="1400" dirty="0">
                <a:solidFill>
                  <a:schemeClr val="bg1"/>
                </a:solidFill>
                <a:latin typeface="+mj-lt"/>
              </a:rPr>
              <a:t>Local Contact Agency  Specialist </a:t>
            </a:r>
            <a:endParaRPr lang="en-US" sz="6600" kern="1400" dirty="0">
              <a:solidFill>
                <a:schemeClr val="bg1"/>
              </a:solidFill>
              <a:latin typeface="+mj-lt"/>
            </a:endParaRPr>
          </a:p>
          <a:p>
            <a:pPr>
              <a:lnSpc>
                <a:spcPct val="114000"/>
              </a:lnSpc>
              <a:spcAft>
                <a:spcPts val="900"/>
              </a:spcAft>
            </a:pPr>
            <a:r>
              <a:rPr lang="en-US" b="1" kern="1400" dirty="0">
                <a:solidFill>
                  <a:schemeClr val="bg1"/>
                </a:solidFill>
                <a:latin typeface="+mj-lt"/>
              </a:rPr>
              <a:t>Benefits Counselor </a:t>
            </a:r>
            <a:endParaRPr lang="en-US" sz="6600" kern="1400" dirty="0">
              <a:solidFill>
                <a:schemeClr val="bg1"/>
              </a:solidFill>
              <a:latin typeface="+mj-lt"/>
            </a:endParaRPr>
          </a:p>
          <a:p>
            <a:pPr>
              <a:lnSpc>
                <a:spcPct val="114000"/>
              </a:lnSpc>
              <a:spcAft>
                <a:spcPts val="900"/>
              </a:spcAft>
            </a:pPr>
            <a:r>
              <a:rPr lang="en-US" sz="6600" kern="1400" dirty="0">
                <a:solidFill>
                  <a:srgbClr val="000000"/>
                </a:solidFill>
                <a:latin typeface="Bookman Old Style" panose="02050604050505020204" pitchFamily="18" charset="0"/>
              </a:rPr>
              <a:t> </a:t>
            </a:r>
            <a:endParaRPr lang="en-US" sz="6600" kern="1400" dirty="0">
              <a:ln>
                <a:noFill/>
              </a:ln>
              <a:solidFill>
                <a:srgbClr val="000000"/>
              </a:solidFill>
              <a:effectLst/>
              <a:latin typeface="Bookman Old Style" panose="02050604050505020204" pitchFamily="18" charset="0"/>
            </a:endParaRPr>
          </a:p>
        </p:txBody>
      </p:sp>
      <p:sp>
        <p:nvSpPr>
          <p:cNvPr id="3" name="Rectangle 2">
            <a:extLst>
              <a:ext uri="{FF2B5EF4-FFF2-40B4-BE49-F238E27FC236}">
                <a16:creationId xmlns:a16="http://schemas.microsoft.com/office/drawing/2014/main" id="{8312BC84-D922-48D3-93BA-F31889C263D7}"/>
              </a:ext>
            </a:extLst>
          </p:cNvPr>
          <p:cNvSpPr/>
          <p:nvPr/>
        </p:nvSpPr>
        <p:spPr>
          <a:xfrm>
            <a:off x="7164387" y="6047131"/>
            <a:ext cx="12192000" cy="954107"/>
          </a:xfrm>
          <a:prstGeom prst="rect">
            <a:avLst/>
          </a:prstGeom>
        </p:spPr>
        <p:txBody>
          <a:bodyPr>
            <a:spAutoFit/>
          </a:bodyPr>
          <a:lstStyle/>
          <a:p>
            <a:r>
              <a:rPr lang="es-PR" sz="2800" b="1" dirty="0">
                <a:solidFill>
                  <a:schemeClr val="bg1"/>
                </a:solidFill>
              </a:rPr>
              <a:t>Especialista en agencia de contacto local</a:t>
            </a:r>
          </a:p>
          <a:p>
            <a:r>
              <a:rPr lang="es-PR" sz="2800" b="1" dirty="0">
                <a:solidFill>
                  <a:schemeClr val="bg1"/>
                </a:solidFill>
              </a:rPr>
              <a:t>Consejero de beneficios</a:t>
            </a:r>
          </a:p>
        </p:txBody>
      </p:sp>
    </p:spTree>
    <p:extLst>
      <p:ext uri="{BB962C8B-B14F-4D97-AF65-F5344CB8AC3E}">
        <p14:creationId xmlns:p14="http://schemas.microsoft.com/office/powerpoint/2010/main" val="3731928667"/>
      </p:ext>
    </p:extLst>
  </p:cSld>
  <p:clrMapOvr>
    <a:masterClrMapping/>
  </p:clrMapOvr>
  <mc:AlternateContent xmlns:mc="http://schemas.openxmlformats.org/markup-compatibility/2006">
    <mc:Choice xmlns:p14="http://schemas.microsoft.com/office/powerpoint/2010/main" Requires="p14">
      <p:transition spd="med" p14:dur="700" advTm="7364">
        <p:fade/>
      </p:transition>
    </mc:Choice>
    <mc:Fallback>
      <p:transition spd="med" advTm="7364">
        <p:fade/>
      </p:transition>
    </mc:Fallback>
  </mc:AlternateContent>
</p:sld>
</file>

<file path=ppt/theme/theme1.xml><?xml version="1.0" encoding="utf-8"?>
<a:theme xmlns:a="http://schemas.openxmlformats.org/drawingml/2006/main" name="Office Theme">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10" ma:contentTypeDescription="Create a new document." ma:contentTypeScope="" ma:versionID="64efc984b81369f7104c01814315ce95">
  <xsd:schema xmlns:xsd="http://www.w3.org/2001/XMLSchema" xmlns:xs="http://www.w3.org/2001/XMLSchema" xmlns:p="http://schemas.microsoft.com/office/2006/metadata/properties" xmlns:ns3="a0bac8b6-cc5b-4e54-a5bc-1e67476aa7bf" xmlns:ns4="ccca1bdb-2158-4fe3-bc61-09099838b974" targetNamespace="http://schemas.microsoft.com/office/2006/metadata/properties" ma:root="true" ma:fieldsID="2b85718501ac443dd22ba4509a5257f9" ns3:_="" ns4:_="">
    <xsd:import namespace="a0bac8b6-cc5b-4e54-a5bc-1e67476aa7bf"/>
    <xsd:import namespace="ccca1bdb-2158-4fe3-bc61-09099838b97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D624F8-D661-441E-9794-AD07FFA6DEB1}">
  <ds:schemaRefs>
    <ds:schemaRef ds:uri="http://schemas.microsoft.com/sharepoint/v3/contenttype/forms"/>
  </ds:schemaRefs>
</ds:datastoreItem>
</file>

<file path=customXml/itemProps2.xml><?xml version="1.0" encoding="utf-8"?>
<ds:datastoreItem xmlns:ds="http://schemas.openxmlformats.org/officeDocument/2006/customXml" ds:itemID="{0749192A-A144-4674-9AD3-4152C87B46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ac8b6-cc5b-4e54-a5bc-1e67476aa7bf"/>
    <ds:schemaRef ds:uri="ccca1bdb-2158-4fe3-bc61-09099838b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DC97A2-63FC-4092-9D24-6E3716CEDC46}">
  <ds:schemaRefs>
    <ds:schemaRef ds:uri="http://purl.org/dc/elements/1.1/"/>
    <ds:schemaRef ds:uri="http://schemas.openxmlformats.org/package/2006/metadata/core-properties"/>
    <ds:schemaRef ds:uri="http://schemas.microsoft.com/office/2006/documentManagement/types"/>
    <ds:schemaRef ds:uri="http://purl.org/dc/dcmitype/"/>
    <ds:schemaRef ds:uri="ccca1bdb-2158-4fe3-bc61-09099838b974"/>
    <ds:schemaRef ds:uri="http://www.w3.org/XML/1998/namespace"/>
    <ds:schemaRef ds:uri="http://schemas.microsoft.com/office/infopath/2007/PartnerControls"/>
    <ds:schemaRef ds:uri="a0bac8b6-cc5b-4e54-a5bc-1e67476aa7bf"/>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3512</TotalTime>
  <Words>4924</Words>
  <Application>Microsoft Office PowerPoint</Application>
  <PresentationFormat>Custom</PresentationFormat>
  <Paragraphs>403</Paragraphs>
  <Slides>32</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Arial</vt:lpstr>
      <vt:lpstr>Bookman Old Style</vt:lpstr>
      <vt:lpstr>Calibri</vt:lpstr>
      <vt:lpstr>Calibri Light</vt:lpstr>
      <vt:lpstr>Gill Sans</vt:lpstr>
      <vt:lpstr>Lato Black</vt:lpstr>
      <vt:lpstr>Lato Light</vt:lpstr>
      <vt:lpstr>Lucida Grande</vt:lpstr>
      <vt:lpstr>Myriad Pro</vt:lpstr>
      <vt:lpstr>Raleway Bold</vt:lpstr>
      <vt:lpstr>Raleway ExtraBold</vt:lpstr>
      <vt:lpstr>Raleway ExtraLight</vt:lpstr>
      <vt:lpstr>Raleway Light</vt:lpstr>
      <vt:lpstr>Raleway Regular</vt:lpstr>
      <vt:lpstr>Wingdings</vt:lpstr>
      <vt:lpstr>Office Theme</vt:lpstr>
      <vt:lpstr>PowerPoint Presentation</vt:lpstr>
      <vt:lpstr>PowerPoint Presentation</vt:lpstr>
      <vt:lpstr>Meet Our Staff</vt:lpstr>
      <vt:lpstr>Janice Sparks, PhD</vt:lpstr>
      <vt:lpstr>Patrice Beckett- Cain </vt:lpstr>
      <vt:lpstr>Jessica Fobbs </vt:lpstr>
      <vt:lpstr>Maggie Green </vt:lpstr>
      <vt:lpstr>Rosalba Martinez</vt:lpstr>
      <vt:lpstr>Libby Pham </vt:lpstr>
      <vt:lpstr>Tanesha Roberts</vt:lpstr>
      <vt:lpstr>Adeleke Stamps </vt:lpstr>
      <vt:lpstr>Arisbel Vargas</vt:lpstr>
      <vt:lpstr>PowerPoint Presentation</vt:lpstr>
      <vt:lpstr>PowerPoint Presentation</vt:lpstr>
      <vt:lpstr>PowerPoint Presentation</vt:lpstr>
      <vt:lpstr>Our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Houston Health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Houston Health Department</dc:creator>
  <cp:lastModifiedBy>Stamps, Adeleke - HHD</cp:lastModifiedBy>
  <cp:revision>622</cp:revision>
  <cp:lastPrinted>2016-04-25T20:09:34Z</cp:lastPrinted>
  <dcterms:created xsi:type="dcterms:W3CDTF">2014-11-10T20:05:35Z</dcterms:created>
  <dcterms:modified xsi:type="dcterms:W3CDTF">2020-04-26T19:51:41Z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