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43" r:id="rId5"/>
    <p:sldId id="347" r:id="rId6"/>
    <p:sldId id="278" r:id="rId7"/>
    <p:sldId id="271" r:id="rId8"/>
    <p:sldId id="260" r:id="rId9"/>
    <p:sldId id="350" r:id="rId10"/>
    <p:sldId id="346" r:id="rId11"/>
  </p:sldIdLst>
  <p:sldSz cx="24387175" cy="13716000"/>
  <p:notesSz cx="7023100" cy="9309100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arks, Janice M. - HHD" initials="SJM-H" lastIdx="1" clrIdx="0">
    <p:extLst>
      <p:ext uri="{19B8F6BF-5375-455C-9EA6-DF929625EA0E}">
        <p15:presenceInfo xmlns:p15="http://schemas.microsoft.com/office/powerpoint/2012/main" userId="S::Janice.Sparks@houstontx.gov::24764aa5-a2c9-439a-97ed-35573eca78a3" providerId="AD"/>
      </p:ext>
    </p:extLst>
  </p:cmAuthor>
  <p:cmAuthor id="2" name="Pham, Libby - HHD" initials="PL-H" lastIdx="1" clrIdx="1">
    <p:extLst>
      <p:ext uri="{19B8F6BF-5375-455C-9EA6-DF929625EA0E}">
        <p15:presenceInfo xmlns:p15="http://schemas.microsoft.com/office/powerpoint/2012/main" userId="S-1-5-21-3410193670-3997807138-1409478871-1355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85B"/>
    <a:srgbClr val="2C4155"/>
    <a:srgbClr val="A8D709"/>
    <a:srgbClr val="192632"/>
    <a:srgbClr val="DBDBDB"/>
    <a:srgbClr val="C3C3C3"/>
    <a:srgbClr val="383433"/>
    <a:srgbClr val="E54C29"/>
    <a:srgbClr val="FABD30"/>
    <a:srgbClr val="BFC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4DCF1-2C8B-4AF5-967A-B75254E405BF}" v="9" dt="2020-05-05T18:37:26.896"/>
    <p1510:client id="{16946498-55A0-4891-8949-0AE917DD4961}" v="68" dt="2020-05-05T18:47:46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9361" autoAdjust="0"/>
  </p:normalViewPr>
  <p:slideViewPr>
    <p:cSldViewPr snapToObjects="1" showGuides="1">
      <p:cViewPr varScale="1">
        <p:scale>
          <a:sx n="46" d="100"/>
          <a:sy n="46" d="100"/>
        </p:scale>
        <p:origin x="354" y="4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4T16:29:24.191" idx="1">
    <p:pos x="10" y="10"/>
    <p:text>Add ADRC, AAA and LCA logos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05T13:07:54.225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971DF-0687-40BB-B19B-F12EE2FA40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39600"/>
            <a:ext cx="1114000" cy="1105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7EB20-B532-4255-9DC7-6D1B2F4FE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23677"/>
            <a:ext cx="1105646" cy="1105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1EE27-ADA1-4F29-82DA-CFD5C78D9F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55523"/>
            <a:ext cx="1114000" cy="110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E4EC0-A013-482B-AC2A-A5161B36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39600"/>
            <a:ext cx="1105646" cy="1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4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2590800"/>
            <a:ext cx="12193588" cy="89238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723609" y="3200400"/>
            <a:ext cx="6332712" cy="63318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5348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1_Portfolio One</a:t>
            </a:r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274932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2759512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3630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319943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64480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13630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319943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64480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2311233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644806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969669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311233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644806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6969669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696644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30001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-13630" y="77574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96644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30001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-13630" y="100799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91304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9291304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1451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875024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19988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41451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875024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19988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4504820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6838394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9163256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4504820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6838394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9163256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52152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85509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2179958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752152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85509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2179958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1484892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21484892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8787" y="340660"/>
            <a:ext cx="19429396" cy="1462152"/>
          </a:xfrm>
        </p:spPr>
        <p:txBody>
          <a:bodyPr>
            <a:noAutofit/>
          </a:bodyPr>
          <a:lstStyle>
            <a:lvl1pPr>
              <a:defRPr sz="64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58788" y="1371600"/>
            <a:ext cx="19429298" cy="778933"/>
          </a:xfrm>
        </p:spPr>
        <p:txBody>
          <a:bodyPr>
            <a:noAutofit/>
          </a:bodyPr>
          <a:lstStyle>
            <a:lvl1pPr>
              <a:defRPr sz="2900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3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12710" y="3200400"/>
            <a:ext cx="7722600" cy="7721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2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7175" cy="8229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1DB81-1174-4A03-BDBF-F4CBD266F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39600"/>
            <a:ext cx="1114000" cy="1105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A75A7-DCBA-46A9-A240-4A09DB3461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23677"/>
            <a:ext cx="1105646" cy="1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1869" y="1371600"/>
            <a:ext cx="7316153" cy="2743200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603" y="1371600"/>
            <a:ext cx="11888750" cy="10617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71869" y="4419599"/>
            <a:ext cx="7316153" cy="4182534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C305-3C49-4738-9325-442A3B3411BA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2B074-69DC-48DB-8A8D-0D8831429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5740D-CE7A-4F41-BBAA-B5E03476C17A}"/>
              </a:ext>
            </a:extLst>
          </p:cNvPr>
          <p:cNvSpPr/>
          <p:nvPr userDrawn="1"/>
        </p:nvSpPr>
        <p:spPr>
          <a:xfrm>
            <a:off x="16459873" y="11506539"/>
            <a:ext cx="74676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5B8FD-1C49-42AB-ADE9-68AF61F20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6187" y="11709657"/>
            <a:ext cx="6171286" cy="1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6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4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2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29" y="228600"/>
            <a:ext cx="21948458" cy="2286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8"/>
          <a:stretch/>
        </p:blipFill>
        <p:spPr>
          <a:xfrm>
            <a:off x="1587" y="0"/>
            <a:ext cx="24385588" cy="251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F59DED-545B-4171-9505-32DFA046F002}"/>
              </a:ext>
            </a:extLst>
          </p:cNvPr>
          <p:cNvSpPr/>
          <p:nvPr userDrawn="1"/>
        </p:nvSpPr>
        <p:spPr>
          <a:xfrm>
            <a:off x="16900524" y="171450"/>
            <a:ext cx="7239000" cy="2057400"/>
          </a:xfrm>
          <a:prstGeom prst="rect">
            <a:avLst/>
          </a:prstGeom>
          <a:solidFill>
            <a:srgbClr val="0638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AF697-855D-4062-9B48-608D133C34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7719674" y="437396"/>
            <a:ext cx="6421437" cy="16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8" r:id="rId3"/>
    <p:sldLayoutId id="2147483682" r:id="rId4"/>
    <p:sldLayoutId id="2147483684" r:id="rId5"/>
    <p:sldLayoutId id="2147483681" r:id="rId6"/>
    <p:sldLayoutId id="2147483683" r:id="rId7"/>
    <p:sldLayoutId id="2147483685" r:id="rId8"/>
    <p:sldLayoutId id="2147483686" r:id="rId9"/>
    <p:sldLayoutId id="2147483687" r:id="rId10"/>
    <p:sldLayoutId id="2147483661" r:id="rId11"/>
    <p:sldLayoutId id="2147483650" r:id="rId12"/>
    <p:sldLayoutId id="2147483662" r:id="rId13"/>
    <p:sldLayoutId id="2147483663" r:id="rId14"/>
    <p:sldLayoutId id="2147483669" r:id="rId15"/>
    <p:sldLayoutId id="2147483667" r:id="rId16"/>
    <p:sldLayoutId id="2147483666" r:id="rId17"/>
    <p:sldLayoutId id="2147483665" r:id="rId18"/>
    <p:sldLayoutId id="2147483678" r:id="rId19"/>
    <p:sldLayoutId id="2147483679" r:id="rId20"/>
    <p:sldLayoutId id="2147483689" r:id="rId2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150">
        <p:fade/>
      </p:transition>
    </mc:Choice>
    <mc:Fallback xmlns="">
      <p:transition spd="slow" advClick="0" advTm="150">
        <p:fade/>
      </p:transition>
    </mc:Fallback>
  </mc:AlternateContent>
  <p:hf hdr="0" ftr="0" dt="0"/>
  <p:txStyles>
    <p:titleStyle>
      <a:lvl1pPr algn="l" defTabSz="1219261" rtl="0" eaLnBrk="1" latinLnBrk="0" hangingPunct="1">
        <a:spcBef>
          <a:spcPct val="0"/>
        </a:spcBef>
        <a:buNone/>
        <a:defRPr sz="7500" b="1" kern="1200">
          <a:solidFill>
            <a:schemeClr val="bg2"/>
          </a:solidFill>
          <a:latin typeface="Myriad Pro" pitchFamily="34" charset="0"/>
          <a:ea typeface="+mj-ea"/>
          <a:cs typeface="Myriad Pro" pitchFamily="34" charset="0"/>
        </a:defRPr>
      </a:lvl1pPr>
    </p:titleStyle>
    <p:bodyStyle>
      <a:lvl1pPr marL="0" indent="0" algn="l" defTabSz="1219261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1pPr>
      <a:lvl2pPr marL="1219261" indent="0" algn="l" defTabSz="1219261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2pPr>
      <a:lvl3pPr marL="2438522" indent="0" algn="l" defTabSz="1219261" rtl="0" eaLnBrk="1" latinLnBrk="0" hangingPunct="1">
        <a:spcBef>
          <a:spcPct val="20000"/>
        </a:spcBef>
        <a:buFont typeface="Arial"/>
        <a:buNone/>
        <a:defRPr sz="43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3pPr>
      <a:lvl4pPr marL="3657783" indent="0" algn="l" defTabSz="1219261" rtl="0" eaLnBrk="1" latinLnBrk="0" hangingPunct="1">
        <a:spcBef>
          <a:spcPct val="20000"/>
        </a:spcBef>
        <a:buFont typeface="Arial"/>
        <a:buNone/>
        <a:defRPr sz="37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4pPr>
      <a:lvl5pPr marL="4877044" indent="0" algn="l" defTabSz="1219261" rtl="0" eaLnBrk="1" latinLnBrk="0" hangingPunct="1">
        <a:spcBef>
          <a:spcPct val="20000"/>
        </a:spcBef>
        <a:buFont typeface="Arial"/>
        <a:buNone/>
        <a:defRPr sz="37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hapingyouth.org/meetup-com-bringing-communities-together-post-9-11/handshake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taxicab-cliparts.html" TargetMode="External"/><Relationship Id="rId7" Type="http://schemas.openxmlformats.org/officeDocument/2006/relationships/hyperlink" Target="https://carolahand.wordpress.com/2015/06/24/the-power-of-socio-cultural-programming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hyperlink" Target="http://is3whathappenedtoday.wordpress.com/2011/08/09/tuesday-project-meals-on-wheels" TargetMode="External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careconnection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" y="17585"/>
            <a:ext cx="24385588" cy="13716893"/>
          </a:xfrm>
          <a:prstGeom prst="rect">
            <a:avLst/>
          </a:prstGeom>
        </p:spPr>
      </p:pic>
      <p:pic>
        <p:nvPicPr>
          <p:cNvPr id="5" name="LCA audio">
            <a:hlinkClick r:id="" action="ppaction://media"/>
            <a:extLst>
              <a:ext uri="{FF2B5EF4-FFF2-40B4-BE49-F238E27FC236}">
                <a16:creationId xmlns:a16="http://schemas.microsoft.com/office/drawing/2014/main" id="{67FFA74F-88CF-4B8A-A4DC-5A49E6D088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1587" y="533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26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214">
        <p:fade/>
      </p:transition>
    </mc:Choice>
    <mc:Fallback>
      <p:transition spd="slow" advClick="0" advTm="5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1787" y="1069129"/>
            <a:ext cx="18440400" cy="5105400"/>
          </a:xfrm>
          <a:prstGeom prst="rect">
            <a:avLst/>
          </a:prstGeom>
        </p:spPr>
        <p:txBody>
          <a:bodyPr vert="horz" lIns="243852" tIns="121926" rIns="243852" bIns="121926" rtlCol="0" anchor="ctr">
            <a:noAutofit/>
          </a:bodyPr>
          <a:lstStyle>
            <a:lvl1pPr algn="l" defTabSz="1219261" rtl="0" eaLnBrk="1" latinLnBrk="0" hangingPunct="1">
              <a:spcBef>
                <a:spcPct val="0"/>
              </a:spcBef>
              <a:buNone/>
              <a:defRPr sz="7500" b="1" kern="1200">
                <a:solidFill>
                  <a:schemeClr val="bg2"/>
                </a:solidFill>
                <a:latin typeface="Myriad Pro" pitchFamily="34" charset="0"/>
                <a:ea typeface="+mj-ea"/>
                <a:cs typeface="Myriad Pro" pitchFamily="34" charset="0"/>
              </a:defRPr>
            </a:lvl1pPr>
          </a:lstStyle>
          <a:p>
            <a:pPr algn="ctr"/>
            <a:r>
              <a:rPr lang="en-US" sz="16400" dirty="0"/>
              <a:t>Local Contact Agency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402387" y="7541472"/>
            <a:ext cx="14201360" cy="2149870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latin typeface="Raleway ExtraLight"/>
                <a:cs typeface="Raleway ExtraLight"/>
              </a:rPr>
              <a:t>MONEY FOLLOWS THE PERSON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863137" y="9296400"/>
            <a:ext cx="17132300" cy="2149870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Raleway ExtraLight"/>
                <a:cs typeface="Raleway ExtraLight"/>
              </a:rPr>
              <a:t>LIBBY PHAM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96802-7D03-4115-A901-0203C497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902" y="11579187"/>
            <a:ext cx="3784665" cy="1892334"/>
          </a:xfrm>
          <a:prstGeom prst="rect">
            <a:avLst/>
          </a:prstGeom>
        </p:spPr>
      </p:pic>
      <p:pic>
        <p:nvPicPr>
          <p:cNvPr id="1027" name="Picture 3" descr="cid:image002.png@01D60D8D.85ED7590">
            <a:extLst>
              <a:ext uri="{FF2B5EF4-FFF2-40B4-BE49-F238E27FC236}">
                <a16:creationId xmlns:a16="http://schemas.microsoft.com/office/drawing/2014/main" id="{49F4EB0A-427E-4B4A-AE7F-E3E926D3A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288" y="11544099"/>
            <a:ext cx="3508953" cy="20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4D9F5-2747-44EB-A88F-EF50269B8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7" y="11302568"/>
            <a:ext cx="2771987" cy="23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5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6968">
        <p:fade/>
      </p:transition>
    </mc:Choice>
    <mc:Fallback>
      <p:transition spd="slow" advClick="0" advTm="6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Hand In Hand We Work With You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You Call And We Answer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3321963" y="712788"/>
            <a:ext cx="1065212" cy="730250"/>
          </a:xfrm>
        </p:spPr>
        <p:txBody>
          <a:bodyPr/>
          <a:lstStyle/>
          <a:p>
            <a:fld id="{9DF686B8-C880-FF40-96DC-14FF2413C34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41B5F-303E-4480-B7C1-EEE9A5F746D9}"/>
              </a:ext>
            </a:extLst>
          </p:cNvPr>
          <p:cNvSpPr/>
          <p:nvPr/>
        </p:nvSpPr>
        <p:spPr>
          <a:xfrm>
            <a:off x="2668587" y="10153920"/>
            <a:ext cx="18745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Raleway ExtraBold"/>
              </a:rPr>
              <a:t>Care Connection Aging and Disability Resource Center is the Local Contact Agency for the Money Follows the Person initiative. </a:t>
            </a:r>
            <a:endParaRPr lang="en-US" sz="6600" dirty="0">
              <a:latin typeface="Raleway Extra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5AF43-9C92-4D1A-B895-0DED0C8A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03596" y="2833752"/>
            <a:ext cx="13781191" cy="695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27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6370">
        <p:fade/>
      </p:transition>
    </mc:Choice>
    <mc:Fallback>
      <p:transition spd="slow" advClick="0" advTm="637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186" y="420337"/>
            <a:ext cx="15392401" cy="1462152"/>
          </a:xfrm>
        </p:spPr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Our 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321963" y="712788"/>
            <a:ext cx="1065212" cy="730250"/>
          </a:xfrm>
        </p:spPr>
        <p:txBody>
          <a:bodyPr/>
          <a:lstStyle/>
          <a:p>
            <a:fld id="{9DF686B8-C880-FF40-96DC-14FF2413C34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91044" y="5066438"/>
            <a:ext cx="9857558" cy="5047804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Raleway ExtraBold"/>
              </a:rPr>
              <a:t>Our mission as the local contact agency is to provide options counseling for Medicare or private pay nursing home residents who have expressed the desire to return to their home.</a:t>
            </a:r>
            <a:endParaRPr lang="en-US" sz="4000" b="1" dirty="0">
              <a:solidFill>
                <a:schemeClr val="tx2"/>
              </a:solidFill>
              <a:latin typeface="Raleway ExtraBold"/>
              <a:cs typeface="Raleway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1387" y="2833752"/>
            <a:ext cx="9857558" cy="115308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i="1" dirty="0">
                <a:latin typeface="Raleway ExtraBold"/>
                <a:cs typeface="Raleway ExtraBold"/>
              </a:rPr>
              <a:t>Our Mission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3006494" y="4598352"/>
            <a:ext cx="9563138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26CE8D0-F456-42B0-83F2-1CB3C85421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451" r="4451"/>
          <a:stretch>
            <a:fillRect/>
          </a:stretch>
        </p:blipFill>
        <p:spPr>
          <a:xfrm>
            <a:off x="278121" y="2938679"/>
            <a:ext cx="12405687" cy="930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56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5485">
        <p:fade/>
      </p:transition>
    </mc:Choice>
    <mc:Fallback>
      <p:transition spd="slow" advClick="0" advTm="25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FF7E7-5211-47B3-8749-341610E4D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603" y="2590800"/>
            <a:ext cx="11888750" cy="10617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Options Counseling is available for those who: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-Are nursing home facility residents of Harris County.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-Use private pay or Medicare for nursing home care.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-Those who would like to transition home.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64699-2E77-49A8-9ABC-24A73345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187" y="2588528"/>
            <a:ext cx="8234444" cy="10619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4C08AA-B9C4-4447-81AA-62C1E58E178A}"/>
              </a:ext>
            </a:extLst>
          </p:cNvPr>
          <p:cNvSpPr/>
          <p:nvPr/>
        </p:nvSpPr>
        <p:spPr>
          <a:xfrm>
            <a:off x="372494" y="508000"/>
            <a:ext cx="52899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yriad Pro"/>
              </a:rPr>
              <a:t>What We Do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5ED7B-CA8D-40D2-9E2F-7713BB45D15A}"/>
              </a:ext>
            </a:extLst>
          </p:cNvPr>
          <p:cNvSpPr/>
          <p:nvPr/>
        </p:nvSpPr>
        <p:spPr>
          <a:xfrm>
            <a:off x="-992822" y="1615996"/>
            <a:ext cx="830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Money Follows The Person</a:t>
            </a:r>
          </a:p>
        </p:txBody>
      </p:sp>
    </p:spTree>
    <p:extLst>
      <p:ext uri="{BB962C8B-B14F-4D97-AF65-F5344CB8AC3E}">
        <p14:creationId xmlns:p14="http://schemas.microsoft.com/office/powerpoint/2010/main" val="423641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7265">
        <p:fade/>
      </p:transition>
    </mc:Choice>
    <mc:Fallback>
      <p:transition spd="slow" advClick="0" advTm="1726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45489D-3C52-409A-B63F-7E82925EA8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76238"/>
            <a:ext cx="15392400" cy="1462087"/>
          </a:xfrm>
        </p:spPr>
        <p:txBody>
          <a:bodyPr/>
          <a:lstStyle/>
          <a:p>
            <a:r>
              <a:rPr lang="en-US" dirty="0"/>
              <a:t>Local Contact Agency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B2E56-7FFC-46C6-971A-AC3BDA084B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71600"/>
            <a:ext cx="15392400" cy="779463"/>
          </a:xfrm>
        </p:spPr>
        <p:txBody>
          <a:bodyPr>
            <a:normAutofit fontScale="85000" lnSpcReduction="20000"/>
          </a:bodyPr>
          <a:lstStyle/>
          <a:p>
            <a:r>
              <a:rPr lang="en-US" sz="4800" b="1" dirty="0"/>
              <a:t>How it 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03E0-5BE0-4245-A0AD-3A6419228395}"/>
              </a:ext>
            </a:extLst>
          </p:cNvPr>
          <p:cNvSpPr txBox="1"/>
          <p:nvPr/>
        </p:nvSpPr>
        <p:spPr>
          <a:xfrm>
            <a:off x="12220960" y="4445902"/>
            <a:ext cx="115347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b="1" dirty="0">
                <a:latin typeface="Raleway ExtraBold"/>
              </a:rPr>
              <a:t>Long term care services: short term and long term provider services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b="1" dirty="0">
              <a:latin typeface="Raleway ExtraBold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b="1" dirty="0">
              <a:latin typeface="Raleway ExtraBold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b="1" dirty="0">
                <a:latin typeface="Raleway ExtraBold"/>
              </a:rPr>
              <a:t>Home Delivered Meals/ Food services</a:t>
            </a:r>
          </a:p>
          <a:p>
            <a:endParaRPr lang="en-US" b="1" dirty="0">
              <a:latin typeface="Raleway ExtraBold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b="1" dirty="0">
              <a:latin typeface="Raleway ExtraBold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b="1" dirty="0">
                <a:latin typeface="Raleway ExtraBold"/>
              </a:rPr>
              <a:t>Transportation </a:t>
            </a:r>
          </a:p>
          <a:p>
            <a:endParaRPr lang="en-US" b="1" dirty="0">
              <a:latin typeface="Raleway Extra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0ACBB-A553-4CA8-89F9-750EFB725392}"/>
              </a:ext>
            </a:extLst>
          </p:cNvPr>
          <p:cNvSpPr txBox="1"/>
          <p:nvPr/>
        </p:nvSpPr>
        <p:spPr>
          <a:xfrm>
            <a:off x="3049587" y="2622082"/>
            <a:ext cx="19148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Raleway ExtraBold"/>
              </a:rPr>
              <a:t>Based on an individual’s needs, we can connect them to….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C125D-7DD3-4C5C-837A-A5F2DA078308}"/>
              </a:ext>
            </a:extLst>
          </p:cNvPr>
          <p:cNvSpPr txBox="1"/>
          <p:nvPr/>
        </p:nvSpPr>
        <p:spPr>
          <a:xfrm>
            <a:off x="5411787" y="12758328"/>
            <a:ext cx="1607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Raleway ExtraBold"/>
              </a:rPr>
              <a:t>*These are some examples and not inclusive of every individual’s needs.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6D64B-8A32-4E2D-BB43-DB50B4009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47531" y="7816056"/>
            <a:ext cx="5831561" cy="3922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EDFB72-C091-45D7-83F5-F1B6E105B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9191" y="7479851"/>
            <a:ext cx="5672615" cy="3922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21BD31-D6D2-4881-ADA7-D9BBC05A0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525588" y="4103194"/>
            <a:ext cx="8763000" cy="30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4502">
        <p:fade/>
      </p:transition>
    </mc:Choice>
    <mc:Fallback>
      <p:transition spd="slow" advClick="0" advTm="4450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73187" y="8515200"/>
            <a:ext cx="17131486" cy="2940051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14400" b="1" dirty="0">
                <a:solidFill>
                  <a:schemeClr val="accent2"/>
                </a:solidFill>
                <a:latin typeface="Myriad Pro" pitchFamily="34" charset="0"/>
              </a:rPr>
              <a:t>Thank You!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0124" y="11719193"/>
            <a:ext cx="17131486" cy="1105808"/>
          </a:xfrm>
          <a:prstGeom prst="rect">
            <a:avLst/>
          </a:prstGeom>
        </p:spPr>
        <p:txBody>
          <a:bodyPr vert="horz" lIns="243852" tIns="121926" rIns="243852" bIns="121926" rtlCol="0">
            <a:no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>
                <a:solidFill>
                  <a:schemeClr val="tx1"/>
                </a:solidFill>
                <a:latin typeface="Myriad Pro" pitchFamily="34" charset="0"/>
                <a:cs typeface="Raleway ExtraLight"/>
              </a:rPr>
              <a:t>1-855-YES-ADRC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0"/>
            <a:ext cx="24387174" cy="82296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D761534-B62E-4052-978B-EC462BC8F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689" b="24689"/>
          <a:stretch>
            <a:fillRect/>
          </a:stretch>
        </p:blipFill>
        <p:spPr/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50E653-06FD-42D8-AA9E-04B58132B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944" y="9543652"/>
            <a:ext cx="6367044" cy="2473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D96CA0-715A-4907-9CAB-BF8E8557794B}"/>
              </a:ext>
            </a:extLst>
          </p:cNvPr>
          <p:cNvSpPr/>
          <p:nvPr/>
        </p:nvSpPr>
        <p:spPr>
          <a:xfrm>
            <a:off x="15084990" y="11901671"/>
            <a:ext cx="8459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www.careconnection.org</a:t>
            </a:r>
            <a:r>
              <a:rPr lang="en-US" sz="54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1260">
        <p:fade/>
      </p:transition>
    </mc:Choice>
    <mc:Fallback>
      <p:transition spd="slow" advClick="0" advTm="41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theme1.xml><?xml version="1.0" encoding="utf-8"?>
<a:theme xmlns:a="http://schemas.openxmlformats.org/drawingml/2006/main" name="Office Theme">
  <a:themeElements>
    <a:clrScheme name="HHD">
      <a:dk1>
        <a:sysClr val="windowText" lastClr="000000"/>
      </a:dk1>
      <a:lt1>
        <a:sysClr val="window" lastClr="FFFFFF"/>
      </a:lt1>
      <a:dk2>
        <a:srgbClr val="CECECE"/>
      </a:dk2>
      <a:lt2>
        <a:srgbClr val="F09818"/>
      </a:lt2>
      <a:accent1>
        <a:srgbClr val="154872"/>
      </a:accent1>
      <a:accent2>
        <a:srgbClr val="CECECE"/>
      </a:accent2>
      <a:accent3>
        <a:srgbClr val="154872"/>
      </a:accent3>
      <a:accent4>
        <a:srgbClr val="CECECE"/>
      </a:accent4>
      <a:accent5>
        <a:srgbClr val="154872"/>
      </a:accent5>
      <a:accent6>
        <a:srgbClr val="CECECE"/>
      </a:accent6>
      <a:hlink>
        <a:srgbClr val="169EBE"/>
      </a:hlink>
      <a:folHlink>
        <a:srgbClr val="F098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476489B448547BAFEB5524E3AE5F0" ma:contentTypeVersion="7" ma:contentTypeDescription="Create a new document." ma:contentTypeScope="" ma:versionID="5290c14c3fb4753e20a24ac14a4dc5a6">
  <xsd:schema xmlns:xsd="http://www.w3.org/2001/XMLSchema" xmlns:xs="http://www.w3.org/2001/XMLSchema" xmlns:p="http://schemas.microsoft.com/office/2006/metadata/properties" xmlns:ns3="dccaa972-f598-4308-b3ef-bc14a5479104" targetNamespace="http://schemas.microsoft.com/office/2006/metadata/properties" ma:root="true" ma:fieldsID="3783a07ab81ebb41b75fea3d68b1efc5" ns3:_="">
    <xsd:import namespace="dccaa972-f598-4308-b3ef-bc14a54791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aa972-f598-4308-b3ef-bc14a54791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B0563D-A634-4B9C-92AE-2CE733DB2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A6286-B0C1-4B12-8483-EBC8EA567B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caa972-f598-4308-b3ef-bc14a54791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A50F0F-56FC-43CD-9C4E-10ADC314E1F0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dccaa972-f598-4308-b3ef-bc14a5479104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</TotalTime>
  <Words>185</Words>
  <Application>Microsoft Office PowerPoint</Application>
  <PresentationFormat>Custom</PresentationFormat>
  <Paragraphs>32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Lato Black</vt:lpstr>
      <vt:lpstr>Lato Light</vt:lpstr>
      <vt:lpstr>Lucida Grande</vt:lpstr>
      <vt:lpstr>Myriad Pro</vt:lpstr>
      <vt:lpstr>Raleway ExtraBold</vt:lpstr>
      <vt:lpstr>Raleway ExtraLight</vt:lpstr>
      <vt:lpstr>Raleway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Houston Health Department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Houston Health Department</dc:creator>
  <cp:lastModifiedBy>Roberts, Tanesha - HHD</cp:lastModifiedBy>
  <cp:revision>551</cp:revision>
  <cp:lastPrinted>2016-04-25T20:09:34Z</cp:lastPrinted>
  <dcterms:created xsi:type="dcterms:W3CDTF">2014-11-10T20:05:35Z</dcterms:created>
  <dcterms:modified xsi:type="dcterms:W3CDTF">2020-05-06T21:03:51Z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0x01010088E476489B448547BAFEB5524E3AE5F0</vt:lpwstr>
  </property>
</Properties>
</file>